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50"/>
  </p:notesMasterIdLst>
  <p:sldIdLst>
    <p:sldId id="256" r:id="rId2"/>
    <p:sldId id="333" r:id="rId3"/>
    <p:sldId id="360" r:id="rId4"/>
    <p:sldId id="361" r:id="rId5"/>
    <p:sldId id="366" r:id="rId6"/>
    <p:sldId id="257" r:id="rId7"/>
    <p:sldId id="260" r:id="rId8"/>
    <p:sldId id="261" r:id="rId9"/>
    <p:sldId id="335" r:id="rId10"/>
    <p:sldId id="336" r:id="rId11"/>
    <p:sldId id="277" r:id="rId12"/>
    <p:sldId id="262" r:id="rId13"/>
    <p:sldId id="278" r:id="rId14"/>
    <p:sldId id="279" r:id="rId15"/>
    <p:sldId id="337" r:id="rId16"/>
    <p:sldId id="338" r:id="rId17"/>
    <p:sldId id="263" r:id="rId18"/>
    <p:sldId id="264" r:id="rId19"/>
    <p:sldId id="339" r:id="rId20"/>
    <p:sldId id="281" r:id="rId21"/>
    <p:sldId id="282" r:id="rId22"/>
    <p:sldId id="343" r:id="rId23"/>
    <p:sldId id="284" r:id="rId24"/>
    <p:sldId id="344" r:id="rId25"/>
    <p:sldId id="363" r:id="rId26"/>
    <p:sldId id="364" r:id="rId27"/>
    <p:sldId id="362" r:id="rId28"/>
    <p:sldId id="345" r:id="rId29"/>
    <p:sldId id="347" r:id="rId30"/>
    <p:sldId id="346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68" r:id="rId40"/>
    <p:sldId id="356" r:id="rId41"/>
    <p:sldId id="357" r:id="rId42"/>
    <p:sldId id="358" r:id="rId43"/>
    <p:sldId id="365" r:id="rId44"/>
    <p:sldId id="369" r:id="rId45"/>
    <p:sldId id="370" r:id="rId46"/>
    <p:sldId id="371" r:id="rId47"/>
    <p:sldId id="372" r:id="rId48"/>
    <p:sldId id="359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66FF66"/>
    <a:srgbClr val="00FF00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64362" autoAdjust="0"/>
  </p:normalViewPr>
  <p:slideViewPr>
    <p:cSldViewPr>
      <p:cViewPr varScale="1">
        <p:scale>
          <a:sx n="44" d="100"/>
          <a:sy n="44" d="100"/>
        </p:scale>
        <p:origin x="1852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C9C6-662D-408F-9C8C-8594903EBEB7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DD347-5917-4575-8E86-BDED6BB8A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50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02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10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02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37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03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55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15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4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CE0E46-7F05-B940-8356-5580BE265E4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8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CE0E46-7F05-B940-8356-5580BE265E4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23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3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09" indent="-285734" defTabSz="90323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937" indent="-228587" defTabSz="90323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111" indent="-228587" defTabSz="90323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287" indent="-228587" defTabSz="90323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461" indent="-228587" algn="ctr" defTabSz="90323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635" indent="-228587" algn="ctr" defTabSz="90323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811" indent="-228587" algn="ctr" defTabSz="90323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985" indent="-228587" algn="ctr" defTabSz="903239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C9E4595-2766-1F4A-827A-E14A6DB7BA41}" type="slidenum">
              <a:rPr lang="en-US" sz="800"/>
              <a:pPr/>
              <a:t>27</a:t>
            </a:fld>
            <a:endParaRPr lang="en-US" sz="800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6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55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88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02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55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88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08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71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61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6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95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2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49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98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96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11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47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35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1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6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94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27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56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67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2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61963" indent="-352425">
              <a:buFontTx/>
              <a:buBlip>
                <a:blip r:embed="rId2"/>
              </a:buBlip>
              <a:defRPr/>
            </a:lvl1pPr>
            <a:lvl2pPr marL="738188" indent="-327025">
              <a:buFontTx/>
              <a:buBlip>
                <a:blip r:embed="rId2"/>
              </a:buBlip>
              <a:defRPr/>
            </a:lvl2pPr>
            <a:lvl3pPr marL="1046988" indent="-342900">
              <a:buFontTx/>
              <a:buBlip>
                <a:blip r:embed="rId2"/>
              </a:buBlip>
              <a:defRPr/>
            </a:lvl3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FBEB4E3-D633-4EC3-8CE7-A558771D491F}" type="datetimeFigureOut">
              <a:rPr lang="en-US" smtClean="0"/>
              <a:pPr/>
              <a:t>13-Nov-24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36CA39BE-7F84-4587-8570-1202797989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Introduction to Networks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5867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Module </a:t>
            </a:r>
            <a:r>
              <a:rPr lang="en-US" dirty="0" smtClean="0"/>
              <a:t>1: Networking Today</a:t>
            </a:r>
            <a:endParaRPr lang="en-US" dirty="0"/>
          </a:p>
          <a:p>
            <a:r>
              <a:rPr lang="en-US" dirty="0"/>
              <a:t>Introduction to Networks </a:t>
            </a:r>
            <a:r>
              <a:rPr lang="en-US" dirty="0" smtClean="0"/>
              <a:t>v7.02 </a:t>
            </a:r>
            <a:r>
              <a:rPr lang="en-US" dirty="0"/>
              <a:t>(ITN) </a:t>
            </a:r>
          </a:p>
        </p:txBody>
      </p:sp>
    </p:spTree>
    <p:extLst>
      <p:ext uri="{BB962C8B-B14F-4D97-AF65-F5344CB8AC3E}">
        <p14:creationId xmlns:p14="http://schemas.microsoft.com/office/powerpoint/2010/main" val="13036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066800"/>
          </a:xfrm>
        </p:spPr>
        <p:txBody>
          <a:bodyPr/>
          <a:lstStyle/>
          <a:p>
            <a:r>
              <a:rPr lang="en-US" i="1" dirty="0" smtClean="0"/>
              <a:t>Intermediately Devices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16024"/>
            <a:ext cx="8610600" cy="3465576"/>
          </a:xfrm>
        </p:spPr>
        <p:txBody>
          <a:bodyPr>
            <a:normAutofit fontScale="85000" lnSpcReduction="10000"/>
          </a:bodyPr>
          <a:lstStyle/>
          <a:p>
            <a:pPr lvl="1">
              <a:buBlip>
                <a:blip r:embed="rId2"/>
              </a:buBlip>
            </a:pPr>
            <a:r>
              <a:rPr lang="en-US" dirty="0" smtClean="0">
                <a:solidFill>
                  <a:schemeClr val="tx1"/>
                </a:solidFill>
              </a:rPr>
              <a:t> Intermediary </a:t>
            </a:r>
            <a:r>
              <a:rPr lang="en-US" dirty="0">
                <a:solidFill>
                  <a:schemeClr val="tx1"/>
                </a:solidFill>
              </a:rPr>
              <a:t>devices </a:t>
            </a:r>
            <a:r>
              <a:rPr lang="en-US" dirty="0" smtClean="0">
                <a:solidFill>
                  <a:srgbClr val="FF0000"/>
                </a:solidFill>
              </a:rPr>
              <a:t>connect the end </a:t>
            </a:r>
            <a:r>
              <a:rPr lang="en-US" dirty="0">
                <a:solidFill>
                  <a:srgbClr val="FF0000"/>
                </a:solidFill>
              </a:rPr>
              <a:t>devices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411480" lvl="1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and </a:t>
            </a:r>
            <a:r>
              <a:rPr lang="en-US" dirty="0">
                <a:solidFill>
                  <a:schemeClr val="tx1"/>
                </a:solidFill>
              </a:rPr>
              <a:t>can </a:t>
            </a:r>
            <a:r>
              <a:rPr lang="en-US" dirty="0" smtClean="0">
                <a:solidFill>
                  <a:srgbClr val="FF0000"/>
                </a:solidFill>
              </a:rPr>
              <a:t>connect multiple networks </a:t>
            </a:r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dirty="0" smtClean="0">
                <a:solidFill>
                  <a:schemeClr val="tx1"/>
                </a:solidFill>
              </a:rPr>
              <a:t>form </a:t>
            </a:r>
            <a:r>
              <a:rPr lang="en-US" dirty="0">
                <a:solidFill>
                  <a:schemeClr val="tx1"/>
                </a:solidFill>
              </a:rPr>
              <a:t>an </a:t>
            </a:r>
            <a:r>
              <a:rPr lang="en-US" dirty="0" smtClean="0">
                <a:solidFill>
                  <a:schemeClr val="tx1"/>
                </a:solidFill>
              </a:rPr>
              <a:t>internetwork  </a:t>
            </a:r>
          </a:p>
          <a:p>
            <a:pPr lvl="1">
              <a:buBlip>
                <a:blip r:embed="rId2"/>
              </a:buBlip>
            </a:pPr>
            <a:endParaRPr lang="en-US" dirty="0">
              <a:solidFill>
                <a:schemeClr val="tx1"/>
              </a:solidFill>
            </a:endParaRPr>
          </a:p>
          <a:p>
            <a:pPr lvl="1">
              <a:buBlip>
                <a:blip r:embed="rId2"/>
              </a:buBlip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Eg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i="1" dirty="0">
                <a:solidFill>
                  <a:schemeClr val="tx1"/>
                </a:solidFill>
              </a:rPr>
              <a:t>switches, routers, firewalls, </a:t>
            </a:r>
            <a:r>
              <a:rPr lang="en-US" i="1" dirty="0" smtClean="0">
                <a:solidFill>
                  <a:schemeClr val="tx1"/>
                </a:solidFill>
              </a:rPr>
              <a:t>repeaters</a:t>
            </a:r>
            <a:endParaRPr lang="en-US" dirty="0" smtClean="0">
              <a:solidFill>
                <a:schemeClr val="tx1"/>
              </a:solidFill>
            </a:endParaRPr>
          </a:p>
          <a:p>
            <a:pPr marL="411480" lvl="1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Blip>
                <a:blip r:embed="rId2"/>
              </a:buBlip>
            </a:pPr>
            <a:r>
              <a:rPr lang="en-US" dirty="0" smtClean="0">
                <a:solidFill>
                  <a:schemeClr val="tx1"/>
                </a:solidFill>
              </a:rPr>
              <a:t> Intermediately devices: </a:t>
            </a:r>
          </a:p>
          <a:p>
            <a:pPr lvl="2">
              <a:buBlip>
                <a:blip r:embed="rId2"/>
              </a:buBlip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provide </a:t>
            </a:r>
            <a:r>
              <a:rPr lang="en-US" i="1" dirty="0">
                <a:solidFill>
                  <a:schemeClr val="tx1"/>
                </a:solidFill>
              </a:rPr>
              <a:t>/ extend network connectivity </a:t>
            </a:r>
            <a:endParaRPr lang="en-US" i="1" dirty="0" smtClean="0">
              <a:solidFill>
                <a:schemeClr val="tx1"/>
              </a:solidFill>
            </a:endParaRPr>
          </a:p>
          <a:p>
            <a:pPr lvl="2">
              <a:buBlip>
                <a:blip r:embed="rId2"/>
              </a:buBlip>
            </a:pP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regenerate signals</a:t>
            </a:r>
          </a:p>
          <a:p>
            <a:pPr lvl="2">
              <a:buBlip>
                <a:blip r:embed="rId2"/>
              </a:buBlip>
            </a:pPr>
            <a:r>
              <a:rPr lang="en-US" i="1" dirty="0" smtClean="0">
                <a:solidFill>
                  <a:schemeClr val="tx1"/>
                </a:solidFill>
              </a:rPr>
              <a:t> permit / deny data flows</a:t>
            </a:r>
          </a:p>
          <a:p>
            <a:pPr lvl="2">
              <a:buBlip>
                <a:blip r:embed="rId2"/>
              </a:buBlip>
            </a:pP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route the data using the best path </a:t>
            </a:r>
            <a:r>
              <a:rPr lang="en-US" i="1" dirty="0" err="1" smtClean="0">
                <a:solidFill>
                  <a:schemeClr val="tx1"/>
                </a:solidFill>
              </a:rPr>
              <a:t>etc</a:t>
            </a:r>
            <a:endParaRPr lang="en-US" i="1" dirty="0" smtClean="0">
              <a:solidFill>
                <a:schemeClr val="tx1"/>
              </a:solidFill>
            </a:endParaRPr>
          </a:p>
          <a:p>
            <a:pPr lvl="2">
              <a:buBlip>
                <a:blip r:embed="rId2"/>
              </a:buBlip>
            </a:pPr>
            <a:endParaRPr lang="en-US" dirty="0" smtClean="0">
              <a:solidFill>
                <a:srgbClr val="FF0000"/>
              </a:solidFill>
            </a:endParaRPr>
          </a:p>
          <a:p>
            <a:pPr marL="41148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257800"/>
            <a:ext cx="5647073" cy="15087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080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Technology Handbook-01-2-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914400"/>
            <a:ext cx="7772400" cy="5105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grpSp>
        <p:nvGrpSpPr>
          <p:cNvPr id="44" name="Group 43"/>
          <p:cNvGrpSpPr/>
          <p:nvPr/>
        </p:nvGrpSpPr>
        <p:grpSpPr>
          <a:xfrm>
            <a:off x="2895601" y="4495800"/>
            <a:ext cx="4648199" cy="2198132"/>
            <a:chOff x="2895601" y="4495800"/>
            <a:chExt cx="4648199" cy="2198132"/>
          </a:xfrm>
        </p:grpSpPr>
        <p:grpSp>
          <p:nvGrpSpPr>
            <p:cNvPr id="43" name="Group 42"/>
            <p:cNvGrpSpPr/>
            <p:nvPr/>
          </p:nvGrpSpPr>
          <p:grpSpPr>
            <a:xfrm>
              <a:off x="2895601" y="4495800"/>
              <a:ext cx="4648199" cy="1921879"/>
              <a:chOff x="2895601" y="4495800"/>
              <a:chExt cx="4648199" cy="1921879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rot="16200000" flipV="1">
                <a:off x="2772861" y="5380540"/>
                <a:ext cx="1159879" cy="91440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3810000" y="4495800"/>
                <a:ext cx="3733800" cy="1921879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3810000" y="5638800"/>
                <a:ext cx="2743200" cy="778877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3048000" y="6324600"/>
              <a:ext cx="14606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End devices 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267200" y="1219200"/>
            <a:ext cx="4376407" cy="3429000"/>
            <a:chOff x="4267200" y="1219200"/>
            <a:chExt cx="4376407" cy="3429000"/>
          </a:xfrm>
        </p:grpSpPr>
        <p:sp>
          <p:nvSpPr>
            <p:cNvPr id="22" name="Rectangle 21"/>
            <p:cNvSpPr/>
            <p:nvPr/>
          </p:nvSpPr>
          <p:spPr>
            <a:xfrm>
              <a:off x="6248400" y="1219200"/>
              <a:ext cx="23952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Intermediary devices 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10800000" flipV="1">
              <a:off x="4572000" y="1600200"/>
              <a:ext cx="1600200" cy="1295400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4686300" y="2781300"/>
              <a:ext cx="2667000" cy="304800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3695700" y="2171700"/>
              <a:ext cx="3048000" cy="1905000"/>
            </a:xfrm>
            <a:prstGeom prst="straightConnector1">
              <a:avLst/>
            </a:prstGeom>
            <a:ln w="25400"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(ii)	Network Media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Blip>
                <a:blip r:embed="rId3"/>
              </a:buBlip>
            </a:pPr>
            <a:r>
              <a:rPr lang="en-US" dirty="0" smtClean="0">
                <a:solidFill>
                  <a:schemeClr val="tx1"/>
                </a:solidFill>
              </a:rPr>
              <a:t> aka </a:t>
            </a:r>
            <a:r>
              <a:rPr lang="en-US" dirty="0" smtClean="0">
                <a:solidFill>
                  <a:srgbClr val="FF0000"/>
                </a:solidFill>
              </a:rPr>
              <a:t>transmission media / medium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Blip>
                <a:blip r:embed="rId3"/>
              </a:buBlip>
            </a:pPr>
            <a:endParaRPr lang="en-US" i="1" dirty="0" smtClean="0">
              <a:solidFill>
                <a:srgbClr val="FF0000"/>
              </a:solidFill>
            </a:endParaRPr>
          </a:p>
          <a:p>
            <a:pPr lvl="1">
              <a:buBlip>
                <a:blip r:embed="rId3"/>
              </a:buBlip>
            </a:pP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Network media </a:t>
            </a:r>
            <a:r>
              <a:rPr lang="en-US" dirty="0" smtClean="0">
                <a:solidFill>
                  <a:srgbClr val="FF0000"/>
                </a:solidFill>
              </a:rPr>
              <a:t>provides </a:t>
            </a:r>
            <a:r>
              <a:rPr lang="en-US" dirty="0">
                <a:solidFill>
                  <a:srgbClr val="FF0000"/>
                </a:solidFill>
              </a:rPr>
              <a:t>the channel </a:t>
            </a:r>
            <a:r>
              <a:rPr lang="en-US" dirty="0">
                <a:solidFill>
                  <a:schemeClr val="tx1"/>
                </a:solidFill>
              </a:rPr>
              <a:t>over which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411163" lvl="1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the </a:t>
            </a:r>
            <a:r>
              <a:rPr lang="en-US" dirty="0">
                <a:solidFill>
                  <a:schemeClr val="tx1"/>
                </a:solidFill>
              </a:rPr>
              <a:t>message travels from source to </a:t>
            </a:r>
            <a:r>
              <a:rPr lang="en-US" dirty="0" smtClean="0">
                <a:solidFill>
                  <a:schemeClr val="tx1"/>
                </a:solidFill>
              </a:rPr>
              <a:t>destination.</a:t>
            </a:r>
          </a:p>
          <a:p>
            <a:pPr lvl="1">
              <a:buBlip>
                <a:blip r:embed="rId3"/>
              </a:buBlip>
            </a:pPr>
            <a:endParaRPr lang="en-US" dirty="0">
              <a:solidFill>
                <a:schemeClr val="tx1"/>
              </a:solidFill>
            </a:endParaRPr>
          </a:p>
          <a:p>
            <a:pPr lvl="1">
              <a:buBlip>
                <a:blip r:embed="rId3"/>
              </a:buBlip>
            </a:pPr>
            <a:r>
              <a:rPr lang="en-US" dirty="0" smtClean="0">
                <a:solidFill>
                  <a:schemeClr val="tx1"/>
                </a:solidFill>
              </a:rPr>
              <a:t> appear in the form of </a:t>
            </a:r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ired / wireless 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Eg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i="1" dirty="0" smtClean="0">
                <a:solidFill>
                  <a:schemeClr val="tx1"/>
                </a:solidFill>
              </a:rPr>
              <a:t>copper wire (electronic pulses), fiber optics (light pulses), waves (electromagnetic waves)</a:t>
            </a:r>
          </a:p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447800"/>
            <a:ext cx="8001001" cy="51054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Criteria for choosing transmission media:</a:t>
            </a:r>
          </a:p>
          <a:p>
            <a:pPr marL="109728" indent="0">
              <a:buNone/>
            </a:pPr>
            <a:endParaRPr lang="en-US" dirty="0" smtClean="0"/>
          </a:p>
          <a:p>
            <a:pPr lvl="1">
              <a:buBlip>
                <a:blip r:embed="rId3"/>
              </a:buBlip>
            </a:pP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tx1"/>
                </a:solidFill>
              </a:rPr>
              <a:t>Distance / environment</a:t>
            </a:r>
          </a:p>
          <a:p>
            <a:pPr lvl="1">
              <a:buBlip>
                <a:blip r:embed="rId3"/>
              </a:buBlip>
            </a:pPr>
            <a:r>
              <a:rPr lang="en-US" i="1" dirty="0" smtClean="0">
                <a:solidFill>
                  <a:schemeClr val="tx1"/>
                </a:solidFill>
              </a:rPr>
              <a:t> Cost</a:t>
            </a:r>
            <a:endParaRPr lang="en-US" i="1" dirty="0">
              <a:solidFill>
                <a:schemeClr val="tx1"/>
              </a:solidFill>
            </a:endParaRPr>
          </a:p>
          <a:p>
            <a:pPr lvl="1">
              <a:buBlip>
                <a:blip r:embed="rId3"/>
              </a:buBlip>
            </a:pPr>
            <a:r>
              <a:rPr lang="en-US" i="1" dirty="0" smtClean="0">
                <a:solidFill>
                  <a:schemeClr val="tx1"/>
                </a:solidFill>
              </a:rPr>
              <a:t> Transmission speed</a:t>
            </a:r>
          </a:p>
          <a:p>
            <a:pPr lvl="1">
              <a:buBlip>
                <a:blip r:embed="rId3"/>
              </a:buBlip>
            </a:pPr>
            <a:r>
              <a:rPr lang="en-US" i="1" dirty="0" smtClean="0">
                <a:solidFill>
                  <a:schemeClr val="tx1"/>
                </a:solidFill>
              </a:rPr>
              <a:t> Ease of installation 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09728" indent="0">
              <a:buNone/>
            </a:pPr>
            <a:r>
              <a:rPr lang="en-US" dirty="0" smtClean="0"/>
              <a:t>For the </a:t>
            </a:r>
            <a:r>
              <a:rPr lang="en-US" dirty="0"/>
              <a:t>devices and media </a:t>
            </a:r>
            <a:r>
              <a:rPr lang="en-US" dirty="0" smtClean="0"/>
              <a:t>to be connected, the following are involved:</a:t>
            </a:r>
          </a:p>
          <a:p>
            <a:pPr marL="109728" indent="0">
              <a:buNone/>
            </a:pPr>
            <a:endParaRPr lang="en-US" dirty="0" smtClean="0"/>
          </a:p>
          <a:p>
            <a:pPr lvl="1">
              <a:buBlip>
                <a:blip r:embed="rId3"/>
              </a:buBlip>
            </a:pPr>
            <a:r>
              <a:rPr lang="en-US" b="1" i="1" dirty="0" smtClean="0">
                <a:solidFill>
                  <a:srgbClr val="00B050"/>
                </a:solidFill>
              </a:rPr>
              <a:t> </a:t>
            </a:r>
            <a:r>
              <a:rPr lang="en-US" i="1" dirty="0" smtClean="0">
                <a:solidFill>
                  <a:srgbClr val="00B050"/>
                </a:solidFill>
              </a:rPr>
              <a:t>Network </a:t>
            </a:r>
            <a:r>
              <a:rPr lang="en-US" i="1" dirty="0">
                <a:solidFill>
                  <a:srgbClr val="00B050"/>
                </a:solidFill>
              </a:rPr>
              <a:t>Interface Card </a:t>
            </a:r>
            <a:r>
              <a:rPr lang="en-US" i="1" dirty="0" smtClean="0">
                <a:solidFill>
                  <a:srgbClr val="00B050"/>
                </a:solidFill>
              </a:rPr>
              <a:t>(NIC)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provides </a:t>
            </a:r>
            <a:r>
              <a:rPr lang="en-US" dirty="0"/>
              <a:t>the physical connection to the network at the </a:t>
            </a:r>
            <a:r>
              <a:rPr lang="en-US" dirty="0" smtClean="0"/>
              <a:t>PC side</a:t>
            </a:r>
            <a:endParaRPr lang="en-US" dirty="0"/>
          </a:p>
          <a:p>
            <a:pPr>
              <a:buBlip>
                <a:blip r:embed="rId3"/>
              </a:buBlip>
            </a:pPr>
            <a:endParaRPr lang="en-US" b="1" i="1" dirty="0" smtClean="0">
              <a:solidFill>
                <a:srgbClr val="00B050"/>
              </a:solidFill>
            </a:endParaRPr>
          </a:p>
          <a:p>
            <a:pPr lvl="1">
              <a:buBlip>
                <a:blip r:embed="rId3"/>
              </a:buBlip>
            </a:pPr>
            <a:r>
              <a:rPr lang="en-US" b="1" i="1" dirty="0" smtClean="0">
                <a:solidFill>
                  <a:srgbClr val="00B050"/>
                </a:solidFill>
              </a:rPr>
              <a:t> </a:t>
            </a:r>
            <a:r>
              <a:rPr lang="en-US" i="1" dirty="0" smtClean="0">
                <a:solidFill>
                  <a:srgbClr val="00B050"/>
                </a:solidFill>
              </a:rPr>
              <a:t>Physical Port 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A connector or outlet </a:t>
            </a:r>
            <a:r>
              <a:rPr lang="en-US" dirty="0"/>
              <a:t>on a </a:t>
            </a:r>
            <a:r>
              <a:rPr lang="en-US" dirty="0" smtClean="0"/>
              <a:t>device </a:t>
            </a:r>
            <a:r>
              <a:rPr lang="en-US" dirty="0"/>
              <a:t>where the </a:t>
            </a:r>
            <a:r>
              <a:rPr lang="en-US" dirty="0" smtClean="0"/>
              <a:t>transmission media </a:t>
            </a:r>
            <a:r>
              <a:rPr lang="en-US" dirty="0"/>
              <a:t>is </a:t>
            </a:r>
            <a:r>
              <a:rPr lang="en-US" dirty="0" smtClean="0"/>
              <a:t>connected</a:t>
            </a:r>
            <a:endParaRPr lang="en-US" dirty="0"/>
          </a:p>
          <a:p>
            <a:pPr marL="109728" indent="0">
              <a:buNone/>
            </a:pPr>
            <a:endParaRPr lang="en-US" b="1" i="1" dirty="0" smtClean="0"/>
          </a:p>
          <a:p>
            <a:pPr lvl="1">
              <a:buBlip>
                <a:blip r:embed="rId3"/>
              </a:buBlip>
            </a:pPr>
            <a:r>
              <a:rPr lang="en-US" b="1" i="1" dirty="0" smtClean="0">
                <a:solidFill>
                  <a:srgbClr val="00B050"/>
                </a:solidFill>
              </a:rPr>
              <a:t> </a:t>
            </a:r>
            <a:r>
              <a:rPr lang="en-US" i="1" dirty="0" smtClean="0">
                <a:solidFill>
                  <a:srgbClr val="00B050"/>
                </a:solidFill>
              </a:rPr>
              <a:t>Interface</a:t>
            </a:r>
            <a:endParaRPr lang="en-US" i="1" dirty="0">
              <a:solidFill>
                <a:srgbClr val="00B050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Specialized </a:t>
            </a:r>
            <a:r>
              <a:rPr lang="en-US" dirty="0"/>
              <a:t>ports on a networking device that connect to </a:t>
            </a:r>
            <a:r>
              <a:rPr lang="en-US" dirty="0" smtClean="0"/>
              <a:t> individual networks</a:t>
            </a:r>
            <a:r>
              <a:rPr lang="en-US" dirty="0"/>
              <a:t> </a:t>
            </a:r>
          </a:p>
          <a:p>
            <a:pPr marL="109728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9200" y="6396795"/>
            <a:ext cx="6934200" cy="355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5000"/>
              </a:lnSpc>
              <a:spcBef>
                <a:spcPts val="1000"/>
              </a:spcBef>
              <a:buSzPts val="2000"/>
            </a:pPr>
            <a:r>
              <a:rPr lang="en-US" dirty="0">
                <a:latin typeface="Candara" panose="020E0502030303020204" pitchFamily="34" charset="0"/>
                <a:ea typeface="Arial"/>
                <a:cs typeface="Arial"/>
                <a:sym typeface="Arial"/>
              </a:rPr>
              <a:t>Often, the terms </a:t>
            </a:r>
            <a:r>
              <a:rPr lang="en-US" i="1" dirty="0">
                <a:latin typeface="Candara" panose="020E0502030303020204" pitchFamily="34" charset="0"/>
                <a:ea typeface="Arial"/>
                <a:cs typeface="Arial"/>
                <a:sym typeface="Arial"/>
              </a:rPr>
              <a:t>port</a:t>
            </a:r>
            <a:r>
              <a:rPr lang="en-US" dirty="0">
                <a:latin typeface="Candara" panose="020E0502030303020204" pitchFamily="34" charset="0"/>
                <a:ea typeface="Arial"/>
                <a:cs typeface="Arial"/>
                <a:sym typeface="Arial"/>
              </a:rPr>
              <a:t> and </a:t>
            </a:r>
            <a:r>
              <a:rPr lang="en-US" i="1" dirty="0">
                <a:latin typeface="Candara" panose="020E0502030303020204" pitchFamily="34" charset="0"/>
                <a:ea typeface="Arial"/>
                <a:cs typeface="Arial"/>
                <a:sym typeface="Arial"/>
              </a:rPr>
              <a:t>interface</a:t>
            </a:r>
            <a:r>
              <a:rPr lang="en-US" dirty="0">
                <a:latin typeface="Candara" panose="020E0502030303020204" pitchFamily="34" charset="0"/>
                <a:ea typeface="Arial"/>
                <a:cs typeface="Arial"/>
                <a:sym typeface="Arial"/>
              </a:rPr>
              <a:t> are used interchangeably.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5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Cont’d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28396"/>
            <a:ext cx="4612687" cy="223400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074" name="Picture 2" descr="1841 Router interface naming conven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4267200"/>
            <a:ext cx="6667500" cy="2400301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86400" y="259080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 and its physical port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6013102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Router and </a:t>
            </a:r>
          </a:p>
          <a:p>
            <a:r>
              <a:rPr lang="en-US" dirty="0" smtClean="0"/>
              <a:t>its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7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(iii)	Services and Processes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249424"/>
            <a:ext cx="8610600" cy="4325112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i="1" dirty="0" smtClean="0"/>
              <a:t> Services</a:t>
            </a:r>
            <a:r>
              <a:rPr lang="en-US" dirty="0" smtClean="0"/>
              <a:t> refer to </a:t>
            </a:r>
            <a:r>
              <a:rPr lang="en-US" dirty="0" smtClean="0">
                <a:solidFill>
                  <a:srgbClr val="FF0000"/>
                </a:solidFill>
              </a:rPr>
              <a:t>applications </a:t>
            </a:r>
            <a:r>
              <a:rPr lang="en-US" dirty="0" smtClean="0"/>
              <a:t>that run on host </a:t>
            </a:r>
            <a:r>
              <a:rPr lang="en-US" dirty="0"/>
              <a:t> </a:t>
            </a:r>
            <a:r>
              <a:rPr lang="en-US" dirty="0" smtClean="0"/>
              <a:t>        </a:t>
            </a:r>
          </a:p>
          <a:p>
            <a:pPr marL="109728" indent="0">
              <a:buNone/>
            </a:pPr>
            <a:r>
              <a:rPr lang="en-US" dirty="0" smtClean="0"/>
              <a:t>    computers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i="1" dirty="0" smtClean="0"/>
              <a:t>email, web hosting, DHCP, DNS</a:t>
            </a:r>
          </a:p>
          <a:p>
            <a:pPr marL="109728" indent="0">
              <a:buNone/>
            </a:pPr>
            <a:endParaRPr lang="en-US" dirty="0"/>
          </a:p>
          <a:p>
            <a:pPr algn="just">
              <a:buBlip>
                <a:blip r:embed="rId3"/>
              </a:buBlip>
            </a:pPr>
            <a:r>
              <a:rPr lang="en-US" i="1" dirty="0" smtClean="0"/>
              <a:t> Processes </a:t>
            </a:r>
            <a:r>
              <a:rPr lang="en-US" dirty="0" smtClean="0"/>
              <a:t>refers to </a:t>
            </a:r>
            <a:r>
              <a:rPr lang="en-US" dirty="0" smtClean="0">
                <a:solidFill>
                  <a:srgbClr val="FF0000"/>
                </a:solidFill>
              </a:rPr>
              <a:t>detail instructions / procedures that directs move the data across the network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i="1" dirty="0" smtClean="0"/>
              <a:t>regenerate and retransmit signal , error handling, routing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838200"/>
            <a:ext cx="8229600" cy="1066800"/>
          </a:xfrm>
        </p:spPr>
        <p:txBody>
          <a:bodyPr/>
          <a:lstStyle/>
          <a:p>
            <a:r>
              <a:rPr lang="en-US" dirty="0" smtClean="0"/>
              <a:t>Cisco Network Representations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74818"/>
            <a:ext cx="7924800" cy="481173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1.3 Common Types of Networks 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Network </a:t>
            </a:r>
            <a:r>
              <a:rPr lang="en-US" dirty="0"/>
              <a:t>infrastructures can vary greatly </a:t>
            </a:r>
            <a:r>
              <a:rPr lang="en-US" dirty="0" smtClean="0"/>
              <a:t>in</a:t>
            </a:r>
          </a:p>
          <a:p>
            <a:pPr marL="109728" indent="0">
              <a:buNone/>
            </a:pPr>
            <a:r>
              <a:rPr lang="en-US" dirty="0"/>
              <a:t> </a:t>
            </a:r>
            <a:r>
              <a:rPr lang="en-US" dirty="0" smtClean="0"/>
              <a:t>   terms </a:t>
            </a:r>
            <a:r>
              <a:rPr lang="en-US" dirty="0"/>
              <a:t>of</a:t>
            </a:r>
            <a:r>
              <a:rPr lang="en-US" dirty="0" smtClean="0"/>
              <a:t>:</a:t>
            </a:r>
          </a:p>
          <a:p>
            <a:pPr marL="109728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Size of the area </a:t>
            </a:r>
            <a:r>
              <a:rPr lang="en-US" dirty="0" smtClean="0">
                <a:solidFill>
                  <a:schemeClr val="tx1"/>
                </a:solidFill>
              </a:rPr>
              <a:t>covered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Number </a:t>
            </a:r>
            <a:r>
              <a:rPr lang="en-US" dirty="0">
                <a:solidFill>
                  <a:schemeClr val="tx1"/>
                </a:solidFill>
              </a:rPr>
              <a:t>of users </a:t>
            </a:r>
            <a:r>
              <a:rPr lang="en-US" dirty="0" smtClean="0">
                <a:solidFill>
                  <a:schemeClr val="tx1"/>
                </a:solidFill>
              </a:rPr>
              <a:t>connected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Number </a:t>
            </a:r>
            <a:r>
              <a:rPr lang="en-US" dirty="0">
                <a:solidFill>
                  <a:schemeClr val="tx1"/>
                </a:solidFill>
              </a:rPr>
              <a:t>and types of services </a:t>
            </a:r>
            <a:r>
              <a:rPr lang="en-US" dirty="0" smtClean="0">
                <a:solidFill>
                  <a:schemeClr val="tx1"/>
                </a:solidFill>
              </a:rPr>
              <a:t>available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Area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dirty="0" smtClean="0">
                <a:solidFill>
                  <a:schemeClr val="tx1"/>
                </a:solidFill>
              </a:rPr>
              <a:t>responsibility</a:t>
            </a:r>
          </a:p>
          <a:p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Eg</a:t>
            </a:r>
            <a:r>
              <a:rPr lang="en-US" i="1" dirty="0" smtClean="0">
                <a:solidFill>
                  <a:schemeClr val="tx1"/>
                </a:solidFill>
              </a:rPr>
              <a:t>. LAN, WAN, MAN, WLAN, SAN</a:t>
            </a:r>
            <a:endParaRPr lang="en-US" i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3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09728" lvl="0" indent="0">
              <a:buNone/>
            </a:pPr>
            <a:r>
              <a:rPr lang="en-GB" dirty="0" smtClean="0"/>
              <a:t>1.1	Globally Connected</a:t>
            </a:r>
          </a:p>
          <a:p>
            <a:pPr marL="109728" lvl="0" indent="0">
              <a:buNone/>
            </a:pPr>
            <a:endParaRPr lang="en-GB" dirty="0"/>
          </a:p>
          <a:p>
            <a:pPr marL="109728" lvl="0" indent="0">
              <a:buNone/>
            </a:pPr>
            <a:r>
              <a:rPr lang="en-US" dirty="0" smtClean="0"/>
              <a:t>1.2	Network </a:t>
            </a:r>
            <a:r>
              <a:rPr lang="en-US" dirty="0"/>
              <a:t>Components and </a:t>
            </a:r>
            <a:r>
              <a:rPr lang="en-US" dirty="0" smtClean="0"/>
              <a:t>Topologies</a:t>
            </a:r>
          </a:p>
          <a:p>
            <a:pPr marL="109728" lvl="0" indent="0">
              <a:buNone/>
            </a:pPr>
            <a:endParaRPr lang="en-US" dirty="0"/>
          </a:p>
          <a:p>
            <a:pPr marL="109728" lvl="0" indent="0">
              <a:buNone/>
            </a:pPr>
            <a:r>
              <a:rPr lang="en-US" dirty="0" smtClean="0"/>
              <a:t>1.3	Common Types </a:t>
            </a:r>
            <a:r>
              <a:rPr lang="en-US" dirty="0"/>
              <a:t>of </a:t>
            </a:r>
            <a:r>
              <a:rPr lang="en-US" dirty="0" smtClean="0"/>
              <a:t>Networks</a:t>
            </a:r>
          </a:p>
          <a:p>
            <a:pPr marL="109728" lvl="0" indent="0">
              <a:buNone/>
            </a:pPr>
            <a:endParaRPr lang="en-US" dirty="0"/>
          </a:p>
          <a:p>
            <a:pPr marL="109728" lvl="0" indent="0">
              <a:buNone/>
            </a:pPr>
            <a:r>
              <a:rPr lang="en-US" dirty="0" smtClean="0"/>
              <a:t>1.4	Internet Connections</a:t>
            </a:r>
          </a:p>
          <a:p>
            <a:pPr marL="109728" lvl="0" indent="0">
              <a:buNone/>
            </a:pPr>
            <a:endParaRPr lang="en-US" dirty="0"/>
          </a:p>
          <a:p>
            <a:pPr marL="109728" lvl="0" indent="0">
              <a:buNone/>
            </a:pPr>
            <a:r>
              <a:rPr lang="en-US" dirty="0" smtClean="0"/>
              <a:t>1.5	Reliable </a:t>
            </a:r>
            <a:r>
              <a:rPr lang="en-US" dirty="0"/>
              <a:t>networks </a:t>
            </a:r>
          </a:p>
          <a:p>
            <a:pPr marL="109728" lvl="0" indent="0">
              <a:buNone/>
            </a:pPr>
            <a:endParaRPr lang="en-US" dirty="0" smtClean="0"/>
          </a:p>
          <a:p>
            <a:pPr marL="109728" lvl="0" indent="0">
              <a:buNone/>
            </a:pPr>
            <a:r>
              <a:rPr lang="en-US" dirty="0" smtClean="0"/>
              <a:t>1.6	Network </a:t>
            </a:r>
            <a:r>
              <a:rPr lang="en-US" dirty="0"/>
              <a:t>Trends </a:t>
            </a:r>
            <a:endParaRPr lang="en-US" dirty="0" smtClean="0"/>
          </a:p>
          <a:p>
            <a:pPr marL="109728" lvl="0" indent="0">
              <a:buNone/>
            </a:pPr>
            <a:endParaRPr lang="en-US" dirty="0"/>
          </a:p>
          <a:p>
            <a:pPr marL="109728" lvl="0" indent="0">
              <a:buNone/>
            </a:pPr>
            <a:r>
              <a:rPr lang="en-US" dirty="0" smtClean="0"/>
              <a:t>1.7	Issues </a:t>
            </a:r>
            <a:r>
              <a:rPr lang="en-US" dirty="0"/>
              <a:t>of Network Management </a:t>
            </a:r>
            <a:endParaRPr lang="en-GB" dirty="0" smtClean="0"/>
          </a:p>
          <a:p>
            <a:pPr marL="109728" lvl="0" indent="0">
              <a:buNone/>
            </a:pPr>
            <a:endParaRPr lang="en-GB" dirty="0" smtClean="0"/>
          </a:p>
          <a:p>
            <a:pPr marL="109728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8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LAN and WLAN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7100"/>
            <a:ext cx="8686800" cy="4508500"/>
          </a:xfrm>
        </p:spPr>
        <p:txBody>
          <a:bodyPr>
            <a:normAutofit fontScale="77500" lnSpcReduction="20000"/>
          </a:bodyPr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i="1" dirty="0" smtClean="0">
                <a:solidFill>
                  <a:srgbClr val="00B050"/>
                </a:solidFill>
              </a:rPr>
              <a:t>Local Area Network / Wireless LAN</a:t>
            </a:r>
            <a:endParaRPr lang="en-US" i="1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MY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network infrastructure that </a:t>
            </a:r>
            <a:r>
              <a:rPr lang="en-US" dirty="0">
                <a:solidFill>
                  <a:srgbClr val="FF0000"/>
                </a:solidFill>
              </a:rPr>
              <a:t>spans a </a:t>
            </a:r>
            <a:r>
              <a:rPr lang="en-US" dirty="0" smtClean="0">
                <a:solidFill>
                  <a:srgbClr val="FF0000"/>
                </a:solidFill>
              </a:rPr>
              <a:t>small geographical  area </a:t>
            </a:r>
            <a:r>
              <a:rPr lang="en-MY" dirty="0"/>
              <a:t>(</a:t>
            </a:r>
            <a:r>
              <a:rPr lang="en-MY" dirty="0" err="1"/>
              <a:t>eg</a:t>
            </a:r>
            <a:r>
              <a:rPr lang="en-MY" dirty="0"/>
              <a:t>. within an office </a:t>
            </a:r>
            <a:r>
              <a:rPr lang="en-MY" dirty="0" smtClean="0"/>
              <a:t>building </a:t>
            </a:r>
            <a:r>
              <a:rPr lang="en-US" dirty="0" smtClean="0"/>
              <a:t>or campus</a:t>
            </a:r>
            <a:r>
              <a:rPr lang="en-MY" dirty="0" smtClean="0"/>
              <a:t>)</a:t>
            </a:r>
            <a:endParaRPr lang="en-MY" dirty="0"/>
          </a:p>
          <a:p>
            <a:pPr marL="109728" indent="0">
              <a:buNone/>
            </a:pPr>
            <a:endParaRPr lang="en-MY" dirty="0"/>
          </a:p>
          <a:p>
            <a:pPr>
              <a:buBlip>
                <a:blip r:embed="rId2"/>
              </a:buBlip>
            </a:pPr>
            <a:r>
              <a:rPr lang="en-MY" dirty="0" smtClean="0"/>
              <a:t> Usually </a:t>
            </a:r>
            <a:r>
              <a:rPr lang="en-MY" dirty="0" smtClean="0">
                <a:solidFill>
                  <a:srgbClr val="FF0000"/>
                </a:solidFill>
              </a:rPr>
              <a:t>privately owned and managed </a:t>
            </a:r>
            <a:r>
              <a:rPr lang="en-MY" dirty="0" smtClean="0"/>
              <a:t>(</a:t>
            </a:r>
            <a:r>
              <a:rPr lang="en-MY" dirty="0" err="1" smtClean="0"/>
              <a:t>eg</a:t>
            </a:r>
            <a:r>
              <a:rPr lang="en-MY" dirty="0" smtClean="0"/>
              <a:t>. individual or IT department)</a:t>
            </a:r>
          </a:p>
          <a:p>
            <a:pPr>
              <a:buBlip>
                <a:blip r:embed="rId2"/>
              </a:buBlip>
            </a:pPr>
            <a:endParaRPr lang="en-MY" dirty="0"/>
          </a:p>
          <a:p>
            <a:pPr>
              <a:buBlip>
                <a:blip r:embed="rId2"/>
              </a:buBlip>
            </a:pPr>
            <a:r>
              <a:rPr lang="en-US" dirty="0" smtClean="0"/>
              <a:t> LANs </a:t>
            </a:r>
            <a:r>
              <a:rPr lang="en-US" dirty="0"/>
              <a:t>provide </a:t>
            </a:r>
            <a:r>
              <a:rPr lang="en-US" dirty="0">
                <a:solidFill>
                  <a:srgbClr val="FF0000"/>
                </a:solidFill>
              </a:rPr>
              <a:t>high speed bandwidth </a:t>
            </a:r>
            <a:r>
              <a:rPr lang="en-US" dirty="0"/>
              <a:t>to internal end devices </a:t>
            </a:r>
            <a:r>
              <a:rPr lang="en-US" dirty="0" smtClean="0"/>
              <a:t>and </a:t>
            </a:r>
          </a:p>
          <a:p>
            <a:pPr marL="109728" indent="0">
              <a:buNone/>
            </a:pPr>
            <a:r>
              <a:rPr lang="en-US" dirty="0" smtClean="0"/>
              <a:t>     intermediary </a:t>
            </a:r>
            <a:r>
              <a:rPr lang="en-US" dirty="0"/>
              <a:t>devices</a:t>
            </a:r>
            <a:endParaRPr lang="en-MY" dirty="0" smtClean="0"/>
          </a:p>
          <a:p>
            <a:pPr>
              <a:buBlip>
                <a:blip r:embed="rId2"/>
              </a:buBlip>
            </a:pPr>
            <a:endParaRPr lang="en-MY" dirty="0"/>
          </a:p>
          <a:p>
            <a:pPr>
              <a:buBlip>
                <a:blip r:embed="rId2"/>
              </a:buBlip>
            </a:pPr>
            <a:r>
              <a:rPr lang="en-MY" dirty="0" smtClean="0"/>
              <a:t>Major LAN technologies are:</a:t>
            </a:r>
          </a:p>
          <a:p>
            <a:pPr lvl="1">
              <a:buBlip>
                <a:blip r:embed="rId2"/>
              </a:buBlip>
            </a:pPr>
            <a:r>
              <a:rPr lang="en-MY" dirty="0" smtClean="0">
                <a:solidFill>
                  <a:schemeClr val="tx1"/>
                </a:solidFill>
              </a:rPr>
              <a:t> </a:t>
            </a:r>
            <a:r>
              <a:rPr lang="en-MY" i="1" dirty="0" smtClean="0">
                <a:solidFill>
                  <a:schemeClr val="tx1"/>
                </a:solidFill>
              </a:rPr>
              <a:t>Ethernet</a:t>
            </a:r>
            <a:endParaRPr lang="en-MY" i="1" dirty="0">
              <a:solidFill>
                <a:schemeClr val="tx1"/>
              </a:solidFill>
            </a:endParaRPr>
          </a:p>
          <a:p>
            <a:pPr lvl="1">
              <a:buBlip>
                <a:blip r:embed="rId2"/>
              </a:buBlip>
            </a:pPr>
            <a:r>
              <a:rPr lang="en-MY" i="1" dirty="0" smtClean="0">
                <a:solidFill>
                  <a:schemeClr val="tx1"/>
                </a:solidFill>
              </a:rPr>
              <a:t> Token Ring</a:t>
            </a:r>
          </a:p>
          <a:p>
            <a:pPr lvl="1">
              <a:buBlip>
                <a:blip r:embed="rId2"/>
              </a:buBlip>
            </a:pPr>
            <a:r>
              <a:rPr lang="en-MY" i="1" dirty="0" smtClean="0">
                <a:solidFill>
                  <a:schemeClr val="tx1"/>
                </a:solidFill>
              </a:rPr>
              <a:t> FDDI</a:t>
            </a:r>
          </a:p>
          <a:p>
            <a:endParaRPr lang="en-US" dirty="0"/>
          </a:p>
        </p:txBody>
      </p:sp>
      <p:pic>
        <p:nvPicPr>
          <p:cNvPr id="4" name="Google Shape;38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865631"/>
            <a:ext cx="2556289" cy="134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MAN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33600"/>
            <a:ext cx="8763000" cy="4325112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i="1" dirty="0" smtClean="0">
                <a:solidFill>
                  <a:srgbClr val="00B050"/>
                </a:solidFill>
              </a:rPr>
              <a:t>Metropolitan Area Network</a:t>
            </a:r>
            <a:endParaRPr lang="en-US" i="1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Blip>
                <a:blip r:embed="rId2"/>
              </a:buBlip>
            </a:pPr>
            <a:r>
              <a:rPr lang="en-US" dirty="0" smtClean="0"/>
              <a:t> A </a:t>
            </a:r>
            <a:r>
              <a:rPr lang="en-US" dirty="0"/>
              <a:t>network infrastructure that </a:t>
            </a:r>
            <a:r>
              <a:rPr lang="en-US" dirty="0">
                <a:solidFill>
                  <a:srgbClr val="FF0000"/>
                </a:solidFill>
              </a:rPr>
              <a:t>spans a physical area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</a:p>
          <a:p>
            <a:pPr marL="109728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   larger </a:t>
            </a:r>
            <a:r>
              <a:rPr lang="en-US" dirty="0">
                <a:solidFill>
                  <a:srgbClr val="FF0000"/>
                </a:solidFill>
              </a:rPr>
              <a:t>than a LAN but smaller than a WAN</a:t>
            </a:r>
            <a:r>
              <a:rPr lang="en-US" dirty="0"/>
              <a:t> (</a:t>
            </a:r>
            <a:r>
              <a:rPr lang="en-US" dirty="0" err="1" smtClean="0"/>
              <a:t>eg</a:t>
            </a:r>
            <a:r>
              <a:rPr lang="en-US" dirty="0"/>
              <a:t>.</a:t>
            </a:r>
            <a:r>
              <a:rPr lang="en-US" dirty="0" smtClean="0"/>
              <a:t> </a:t>
            </a:r>
          </a:p>
          <a:p>
            <a:pPr marL="109728" indent="0">
              <a:buNone/>
            </a:pPr>
            <a:r>
              <a:rPr lang="en-US" dirty="0"/>
              <a:t> </a:t>
            </a:r>
            <a:r>
              <a:rPr lang="en-US" dirty="0" smtClean="0"/>
              <a:t>   within a city)</a:t>
            </a:r>
          </a:p>
          <a:p>
            <a:pPr marL="109728" indent="0">
              <a:buNone/>
            </a:pPr>
            <a:endParaRPr lang="en-MY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ypically </a:t>
            </a:r>
            <a:r>
              <a:rPr lang="en-US" dirty="0" smtClean="0">
                <a:solidFill>
                  <a:srgbClr val="FF0000"/>
                </a:solidFill>
              </a:rPr>
              <a:t>operated by a </a:t>
            </a:r>
            <a:r>
              <a:rPr lang="en-US" dirty="0">
                <a:solidFill>
                  <a:srgbClr val="FF0000"/>
                </a:solidFill>
              </a:rPr>
              <a:t>large </a:t>
            </a:r>
            <a:r>
              <a:rPr lang="en-US" dirty="0" smtClean="0">
                <a:solidFill>
                  <a:srgbClr val="FF0000"/>
                </a:solidFill>
              </a:rPr>
              <a:t>organization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WAN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33600"/>
            <a:ext cx="8763000" cy="4572000"/>
          </a:xfrm>
        </p:spPr>
        <p:txBody>
          <a:bodyPr>
            <a:normAutofit fontScale="92500" lnSpcReduction="20000"/>
          </a:bodyPr>
          <a:lstStyle/>
          <a:p>
            <a:pPr algn="just"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i="1" dirty="0" smtClean="0">
                <a:solidFill>
                  <a:srgbClr val="00B050"/>
                </a:solidFill>
              </a:rPr>
              <a:t>Wide Area Network</a:t>
            </a:r>
            <a:endParaRPr lang="en-US" i="1" dirty="0">
              <a:solidFill>
                <a:srgbClr val="00B050"/>
              </a:solidFill>
            </a:endParaRPr>
          </a:p>
          <a:p>
            <a:pPr marL="109728" indent="0" algn="just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algn="just">
              <a:buBlip>
                <a:blip r:embed="rId3"/>
              </a:buBlip>
            </a:pPr>
            <a:r>
              <a:rPr lang="en-MY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network infrastructure </a:t>
            </a:r>
            <a:r>
              <a:rPr lang="en-US" dirty="0">
                <a:solidFill>
                  <a:srgbClr val="FF0000"/>
                </a:solidFill>
              </a:rPr>
              <a:t>that spans a wide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</a:p>
          <a:p>
            <a:pPr marL="109728" indent="0" algn="just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geographical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MY" dirty="0" smtClean="0"/>
              <a:t> (</a:t>
            </a:r>
            <a:r>
              <a:rPr lang="en-MY" dirty="0" err="1" smtClean="0"/>
              <a:t>eg</a:t>
            </a:r>
            <a:r>
              <a:rPr lang="en-MY" dirty="0" smtClean="0"/>
              <a:t>. between cities, countries, </a:t>
            </a:r>
          </a:p>
          <a:p>
            <a:pPr marL="109728" indent="0" algn="just">
              <a:buNone/>
            </a:pPr>
            <a:r>
              <a:rPr lang="en-MY" dirty="0"/>
              <a:t> </a:t>
            </a:r>
            <a:r>
              <a:rPr lang="en-MY" dirty="0" smtClean="0"/>
              <a:t>   continents)</a:t>
            </a:r>
          </a:p>
          <a:p>
            <a:pPr algn="just">
              <a:buBlip>
                <a:blip r:embed="rId3"/>
              </a:buBlip>
            </a:pPr>
            <a:endParaRPr lang="en-MY" dirty="0">
              <a:solidFill>
                <a:srgbClr val="FF0000"/>
              </a:solidFill>
            </a:endParaRPr>
          </a:p>
          <a:p>
            <a:pPr algn="just">
              <a:buBlip>
                <a:blip r:embed="rId3"/>
              </a:buBlip>
            </a:pPr>
            <a:r>
              <a:rPr lang="en-MY" dirty="0" smtClean="0">
                <a:solidFill>
                  <a:srgbClr val="FF0000"/>
                </a:solidFill>
              </a:rPr>
              <a:t> Broader structure </a:t>
            </a:r>
            <a:r>
              <a:rPr lang="en-MY" dirty="0" smtClean="0"/>
              <a:t>from a LAN and a MAN</a:t>
            </a:r>
          </a:p>
          <a:p>
            <a:pPr algn="just">
              <a:buBlip>
                <a:blip r:embed="rId3"/>
              </a:buBlip>
            </a:pPr>
            <a:endParaRPr lang="en-MY" dirty="0" smtClean="0"/>
          </a:p>
          <a:p>
            <a:pPr lvl="0" algn="just"/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Typically provide </a:t>
            </a:r>
            <a:r>
              <a:rPr lang="en-US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slower speed 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links between LANs.</a:t>
            </a:r>
            <a:endParaRPr lang="en-US" sz="3600" dirty="0"/>
          </a:p>
          <a:p>
            <a:pPr algn="just">
              <a:buBlip>
                <a:blip r:embed="rId3"/>
              </a:buBlip>
            </a:pPr>
            <a:endParaRPr lang="en-MY" dirty="0"/>
          </a:p>
          <a:p>
            <a:pPr algn="just">
              <a:buBlip>
                <a:blip r:embed="rId3"/>
              </a:buBlip>
            </a:pPr>
            <a:r>
              <a:rPr lang="en-US" dirty="0" smtClean="0"/>
              <a:t> Typically </a:t>
            </a:r>
            <a:r>
              <a:rPr lang="en-US" dirty="0"/>
              <a:t>owned and </a:t>
            </a:r>
            <a:r>
              <a:rPr lang="en-US" dirty="0">
                <a:solidFill>
                  <a:srgbClr val="FF0000"/>
                </a:solidFill>
              </a:rPr>
              <a:t>managed by </a:t>
            </a:r>
            <a:r>
              <a:rPr lang="en-US" dirty="0" smtClean="0">
                <a:solidFill>
                  <a:srgbClr val="FF0000"/>
                </a:solidFill>
              </a:rPr>
              <a:t>the internet service providers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Google Shape;38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0874" y="931840"/>
            <a:ext cx="3500526" cy="1412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13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786" y="787481"/>
            <a:ext cx="8229600" cy="1066800"/>
          </a:xfrm>
        </p:spPr>
        <p:txBody>
          <a:bodyPr/>
          <a:lstStyle/>
          <a:p>
            <a:r>
              <a:rPr lang="en-US" i="1" dirty="0" smtClean="0"/>
              <a:t>Internet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8763"/>
            <a:ext cx="8229600" cy="4325112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>
                <a:solidFill>
                  <a:srgbClr val="FF0000"/>
                </a:solidFill>
              </a:rPr>
              <a:t> World wide collection of networks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LANs, </a:t>
            </a:r>
          </a:p>
          <a:p>
            <a:pPr marL="109728" indent="0">
              <a:buNone/>
            </a:pPr>
            <a:r>
              <a:rPr lang="en-US" dirty="0"/>
              <a:t> </a:t>
            </a:r>
            <a:r>
              <a:rPr lang="en-US" dirty="0" smtClean="0"/>
              <a:t>   WANs, MANs)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5800" y="3352800"/>
            <a:ext cx="5608949" cy="2971800"/>
            <a:chOff x="685800" y="3352800"/>
            <a:chExt cx="5608949" cy="2971800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85800" y="3352800"/>
              <a:ext cx="4455680" cy="2971800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5638800" y="4800600"/>
              <a:ext cx="655949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LAN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28800" y="3124200"/>
            <a:ext cx="6781800" cy="3254065"/>
            <a:chOff x="1828800" y="3124200"/>
            <a:chExt cx="6781800" cy="3254065"/>
          </a:xfrm>
        </p:grpSpPr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2800" y="3124200"/>
              <a:ext cx="5257800" cy="3254065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1828800" y="4724400"/>
              <a:ext cx="74090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WAN</a:t>
              </a:r>
              <a:endParaRPr lang="en-US" dirty="0"/>
            </a:p>
          </p:txBody>
        </p:sp>
      </p:grp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3085149"/>
            <a:ext cx="8196431" cy="364783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11" name="Picture 10" descr="Animation, show, slide, slideshow, transition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9" y="533400"/>
            <a:ext cx="53657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3347"/>
            <a:ext cx="8229600" cy="1066800"/>
          </a:xfrm>
        </p:spPr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486400"/>
          </a:xfrm>
        </p:spPr>
        <p:txBody>
          <a:bodyPr>
            <a:normAutofit fontScale="92500" lnSpcReduction="20000"/>
          </a:bodyPr>
          <a:lstStyle/>
          <a:p>
            <a:pPr algn="just">
              <a:buBlip>
                <a:blip r:embed="rId3"/>
              </a:buBlip>
            </a:pPr>
            <a:r>
              <a:rPr lang="en-US" dirty="0" smtClean="0"/>
              <a:t> The </a:t>
            </a:r>
            <a:r>
              <a:rPr lang="en-US" dirty="0"/>
              <a:t>Internet is not owned by any individual or </a:t>
            </a:r>
            <a:r>
              <a:rPr lang="en-US" dirty="0" smtClean="0"/>
              <a:t>group</a:t>
            </a:r>
          </a:p>
          <a:p>
            <a:pPr algn="just">
              <a:buBlip>
                <a:blip r:embed="rId3"/>
              </a:buBlip>
            </a:pPr>
            <a:endParaRPr lang="en-US" dirty="0"/>
          </a:p>
          <a:p>
            <a:pPr algn="just">
              <a:buBlip>
                <a:blip r:embed="rId3"/>
              </a:buBlip>
            </a:pPr>
            <a:r>
              <a:rPr lang="en-US" dirty="0" smtClean="0"/>
              <a:t> To ensure </a:t>
            </a:r>
            <a:r>
              <a:rPr lang="en-US" dirty="0"/>
              <a:t>effective communication across this </a:t>
            </a:r>
            <a:r>
              <a:rPr lang="en-US" dirty="0" smtClean="0"/>
              <a:t>vastly diverse infrastructure, </a:t>
            </a:r>
            <a:r>
              <a:rPr lang="en-US" dirty="0">
                <a:solidFill>
                  <a:srgbClr val="FF0000"/>
                </a:solidFill>
              </a:rPr>
              <a:t>consistent and commonly recognized </a:t>
            </a:r>
            <a:r>
              <a:rPr lang="en-US" dirty="0" smtClean="0">
                <a:solidFill>
                  <a:srgbClr val="FF0000"/>
                </a:solidFill>
              </a:rPr>
              <a:t>technologies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dirty="0" smtClean="0">
                <a:solidFill>
                  <a:srgbClr val="FF0000"/>
                </a:solidFill>
              </a:rPr>
              <a:t>standards</a:t>
            </a:r>
            <a:r>
              <a:rPr lang="en-US" dirty="0" smtClean="0"/>
              <a:t> are required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P</a:t>
            </a:r>
            <a:r>
              <a:rPr lang="en-US" i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rotocols </a:t>
            </a:r>
            <a:r>
              <a:rPr lang="en-US" dirty="0" smtClean="0"/>
              <a:t> </a:t>
            </a:r>
          </a:p>
          <a:p>
            <a:pPr algn="just">
              <a:buBlip>
                <a:blip r:embed="rId3"/>
              </a:buBlip>
            </a:pPr>
            <a:endParaRPr lang="en-US" dirty="0"/>
          </a:p>
          <a:p>
            <a:pPr algn="just">
              <a:buBlip>
                <a:blip r:embed="rId3"/>
              </a:buBlip>
            </a:pPr>
            <a:r>
              <a:rPr lang="en-US" dirty="0" smtClean="0"/>
              <a:t> Some organizations have </a:t>
            </a:r>
            <a:r>
              <a:rPr lang="en-US" dirty="0"/>
              <a:t>been developed </a:t>
            </a:r>
            <a:r>
              <a:rPr lang="en-US" dirty="0" smtClean="0"/>
              <a:t>to help in </a:t>
            </a:r>
          </a:p>
          <a:p>
            <a:pPr marL="109728" indent="0" algn="just">
              <a:buNone/>
            </a:pPr>
            <a:r>
              <a:rPr lang="en-US" dirty="0" smtClean="0"/>
              <a:t>      maintaining the structure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standardization of  </a:t>
            </a:r>
            <a:r>
              <a:rPr lang="en-US" dirty="0" smtClean="0">
                <a:solidFill>
                  <a:srgbClr val="FF0000"/>
                </a:solidFill>
              </a:rPr>
              <a:t>      </a:t>
            </a:r>
          </a:p>
          <a:p>
            <a:pPr marL="109728" indent="0" algn="just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Internet protocols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processes. </a:t>
            </a:r>
            <a:r>
              <a:rPr lang="en-US" dirty="0" err="1" smtClean="0"/>
              <a:t>Eg</a:t>
            </a:r>
            <a:r>
              <a:rPr lang="en-US" dirty="0" smtClean="0"/>
              <a:t>.</a:t>
            </a:r>
          </a:p>
          <a:p>
            <a:pPr marL="109728" indent="0" algn="just">
              <a:buNone/>
            </a:pPr>
            <a:endParaRPr lang="en-US" dirty="0"/>
          </a:p>
          <a:p>
            <a:pPr lvl="2" algn="just">
              <a:buBlip>
                <a:blip r:embed="rId3"/>
              </a:buBlip>
            </a:pPr>
            <a:r>
              <a:rPr lang="en-US" i="1" dirty="0" smtClean="0"/>
              <a:t>Internet </a:t>
            </a:r>
            <a:r>
              <a:rPr lang="en-US" i="1" dirty="0"/>
              <a:t>Engineering Task Force (</a:t>
            </a:r>
            <a:r>
              <a:rPr lang="en-US" i="1" dirty="0" smtClean="0"/>
              <a:t>IETF)</a:t>
            </a:r>
          </a:p>
          <a:p>
            <a:pPr lvl="2" algn="just">
              <a:buBlip>
                <a:blip r:embed="rId3"/>
              </a:buBlip>
            </a:pPr>
            <a:r>
              <a:rPr lang="en-US" i="1" dirty="0" smtClean="0"/>
              <a:t>Internet </a:t>
            </a:r>
            <a:r>
              <a:rPr lang="en-US" i="1" dirty="0"/>
              <a:t>Corporation for Assigned Names and Numbers (</a:t>
            </a:r>
            <a:r>
              <a:rPr lang="en-US" i="1" dirty="0" smtClean="0"/>
              <a:t>ICANN)</a:t>
            </a:r>
          </a:p>
          <a:p>
            <a:pPr lvl="2" algn="just">
              <a:buBlip>
                <a:blip r:embed="rId3"/>
              </a:buBlip>
            </a:pPr>
            <a:r>
              <a:rPr lang="en-US" i="1" dirty="0" smtClean="0"/>
              <a:t>Internet </a:t>
            </a:r>
            <a:r>
              <a:rPr lang="en-US" i="1" dirty="0"/>
              <a:t>Architecture Board (IAB</a:t>
            </a:r>
            <a:r>
              <a:rPr lang="en-US" i="1" dirty="0" smtClean="0"/>
              <a:t>) </a:t>
            </a:r>
            <a:r>
              <a:rPr lang="en-US" i="1" dirty="0" err="1" smtClean="0"/>
              <a:t>etc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7996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53" y="2438400"/>
            <a:ext cx="8227848" cy="3200825"/>
          </a:xfrm>
        </p:spPr>
        <p:txBody>
          <a:bodyPr/>
          <a:lstStyle/>
          <a:p>
            <a:pPr algn="just"/>
            <a:r>
              <a:rPr lang="en-MY" b="1" dirty="0">
                <a:solidFill>
                  <a:srgbClr val="FF0000"/>
                </a:solidFill>
              </a:rPr>
              <a:t>Intranet</a:t>
            </a:r>
            <a:r>
              <a:rPr lang="en-MY" dirty="0"/>
              <a:t> </a:t>
            </a:r>
            <a:r>
              <a:rPr lang="en-MY" dirty="0" smtClean="0"/>
              <a:t>refers </a:t>
            </a:r>
            <a:r>
              <a:rPr lang="en-MY" dirty="0"/>
              <a:t>to a private connection of LANs and WANs that </a:t>
            </a:r>
            <a:r>
              <a:rPr lang="en-MY" dirty="0">
                <a:solidFill>
                  <a:srgbClr val="FF0000"/>
                </a:solidFill>
              </a:rPr>
              <a:t>belongs to an organization</a:t>
            </a:r>
            <a:r>
              <a:rPr lang="en-MY" dirty="0"/>
              <a:t>, and is designed to be </a:t>
            </a:r>
            <a:r>
              <a:rPr lang="en-MY" dirty="0">
                <a:solidFill>
                  <a:srgbClr val="FF0000"/>
                </a:solidFill>
              </a:rPr>
              <a:t>accessible only by the organization's members, employees, or others with authorization</a:t>
            </a:r>
            <a:r>
              <a:rPr lang="en-MY" dirty="0" smtClean="0">
                <a:solidFill>
                  <a:srgbClr val="FF0000"/>
                </a:solidFill>
              </a:rPr>
              <a:t>.</a:t>
            </a:r>
          </a:p>
          <a:p>
            <a:pPr marL="109538" indent="0" algn="just">
              <a:buNone/>
            </a:pPr>
            <a:r>
              <a:rPr lang="en-MY" dirty="0" smtClean="0"/>
              <a:t> </a:t>
            </a:r>
            <a:endParaRPr lang="en-MY" dirty="0"/>
          </a:p>
          <a:p>
            <a:pPr algn="just"/>
            <a:r>
              <a:rPr lang="en-MY" dirty="0" err="1" smtClean="0"/>
              <a:t>Eg</a:t>
            </a:r>
            <a:r>
              <a:rPr lang="en-MY" dirty="0" smtClean="0"/>
              <a:t>. </a:t>
            </a:r>
            <a:r>
              <a:rPr lang="en-MY" i="1" dirty="0" smtClean="0"/>
              <a:t>TARUC intranet system</a:t>
            </a:r>
            <a:endParaRPr lang="en-MY" i="1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08859" y="1447800"/>
            <a:ext cx="8687254" cy="6937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Intranet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11" y="1676400"/>
            <a:ext cx="8367390" cy="4267200"/>
          </a:xfrm>
        </p:spPr>
        <p:txBody>
          <a:bodyPr>
            <a:normAutofit fontScale="92500"/>
          </a:bodyPr>
          <a:lstStyle/>
          <a:p>
            <a:r>
              <a:rPr lang="en-MY" b="1" dirty="0">
                <a:solidFill>
                  <a:srgbClr val="FF0000"/>
                </a:solidFill>
              </a:rPr>
              <a:t>E</a:t>
            </a:r>
            <a:r>
              <a:rPr lang="en-MY" b="1" dirty="0" smtClean="0">
                <a:solidFill>
                  <a:srgbClr val="FF0000"/>
                </a:solidFill>
              </a:rPr>
              <a:t>xtranet</a:t>
            </a:r>
            <a:r>
              <a:rPr lang="en-MY" dirty="0" smtClean="0"/>
              <a:t> </a:t>
            </a:r>
            <a:r>
              <a:rPr lang="en-US" dirty="0" smtClean="0"/>
              <a:t>is </a:t>
            </a:r>
            <a:r>
              <a:rPr lang="en-US" dirty="0"/>
              <a:t>like an intranet, but also provides </a:t>
            </a:r>
            <a:r>
              <a:rPr lang="en-US" dirty="0">
                <a:solidFill>
                  <a:srgbClr val="FF0000"/>
                </a:solidFill>
              </a:rPr>
              <a:t>controlled access to </a:t>
            </a:r>
            <a:r>
              <a:rPr lang="en-US" i="1" dirty="0">
                <a:solidFill>
                  <a:srgbClr val="FF0000"/>
                </a:solidFill>
              </a:rPr>
              <a:t>authorized customers, vendors, partners, or others outside the </a:t>
            </a:r>
            <a:r>
              <a:rPr lang="en-US" i="1" dirty="0" smtClean="0">
                <a:solidFill>
                  <a:srgbClr val="FF0000"/>
                </a:solidFill>
              </a:rPr>
              <a:t>company.</a:t>
            </a:r>
          </a:p>
          <a:p>
            <a:pPr marL="109538" indent="0">
              <a:buNone/>
            </a:pPr>
            <a:endParaRPr lang="en-US" dirty="0" smtClean="0"/>
          </a:p>
          <a:p>
            <a:pPr algn="just"/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i="1" dirty="0" smtClean="0"/>
              <a:t>Suppliers who have access to their customers’ extranet can use the access to </a:t>
            </a:r>
            <a:r>
              <a:rPr lang="en-US" i="1" dirty="0"/>
              <a:t>track their products</a:t>
            </a:r>
            <a:r>
              <a:rPr lang="en-US" i="1" dirty="0" smtClean="0"/>
              <a:t>.</a:t>
            </a:r>
            <a:r>
              <a:rPr lang="en-US" i="1" dirty="0"/>
              <a:t> They can determine whether the customer should be ready to place a new order, track previous orders, and manage their inventory appropriately so that there is no supply interruption.</a:t>
            </a:r>
            <a:endParaRPr lang="en-MY" i="1" dirty="0"/>
          </a:p>
          <a:p>
            <a:endParaRPr lang="en-MY" dirty="0"/>
          </a:p>
          <a:p>
            <a:endParaRPr lang="en-MY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210" y="838200"/>
            <a:ext cx="8700766" cy="6937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Extranet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1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2296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Arial" charset="0"/>
              </a:rPr>
              <a:t>Intranet </a:t>
            </a:r>
            <a:r>
              <a:rPr lang="en-US" dirty="0" smtClean="0">
                <a:latin typeface="Arial" charset="0"/>
              </a:rPr>
              <a:t>vs </a:t>
            </a:r>
            <a:r>
              <a:rPr lang="en-US" sz="4000" dirty="0" smtClean="0">
                <a:latin typeface="Arial" charset="0"/>
              </a:rPr>
              <a:t>Extranet</a:t>
            </a:r>
            <a:endParaRPr lang="en-US" dirty="0">
              <a:latin typeface="Arial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50292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7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1.4 Internet Connections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u="sng" dirty="0" smtClean="0"/>
              <a:t>Traditional Separate Networks  </a:t>
            </a:r>
          </a:p>
          <a:p>
            <a:pPr marL="109728" indent="0">
              <a:buNone/>
            </a:pPr>
            <a:endParaRPr lang="en-US" dirty="0" smtClean="0"/>
          </a:p>
          <a:p>
            <a:pPr lvl="1"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Each </a:t>
            </a:r>
            <a:r>
              <a:rPr lang="en-US" dirty="0">
                <a:solidFill>
                  <a:srgbClr val="FF0000"/>
                </a:solidFill>
              </a:rPr>
              <a:t>network used different </a:t>
            </a:r>
            <a:r>
              <a:rPr lang="en-US" dirty="0" smtClean="0">
                <a:solidFill>
                  <a:srgbClr val="FF0000"/>
                </a:solidFill>
              </a:rPr>
              <a:t>technologies, rules 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and standards</a:t>
            </a:r>
            <a:r>
              <a:rPr lang="en-US" dirty="0" smtClean="0">
                <a:solidFill>
                  <a:schemeClr val="tx1"/>
                </a:solidFill>
              </a:rPr>
              <a:t> to </a:t>
            </a:r>
            <a:r>
              <a:rPr lang="en-US" dirty="0">
                <a:solidFill>
                  <a:schemeClr val="tx1"/>
                </a:solidFill>
              </a:rPr>
              <a:t>carry the communication </a:t>
            </a:r>
            <a:r>
              <a:rPr lang="en-US" dirty="0" smtClean="0">
                <a:solidFill>
                  <a:schemeClr val="tx1"/>
                </a:solidFill>
              </a:rPr>
              <a:t>signal</a:t>
            </a:r>
          </a:p>
          <a:p>
            <a:pPr marL="41148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Blip>
                <a:blip r:embed="rId3"/>
              </a:buBlip>
            </a:pPr>
            <a:r>
              <a:rPr lang="en-US" dirty="0" smtClean="0">
                <a:solidFill>
                  <a:schemeClr val="tx1"/>
                </a:solidFill>
              </a:rPr>
              <a:t> Different networks are not able to communicate</a:t>
            </a:r>
          </a:p>
        </p:txBody>
      </p:sp>
    </p:spTree>
    <p:extLst>
      <p:ext uri="{BB962C8B-B14F-4D97-AF65-F5344CB8AC3E}">
        <p14:creationId xmlns:p14="http://schemas.microsoft.com/office/powerpoint/2010/main" val="33777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57400"/>
            <a:ext cx="7239000" cy="463867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115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1.1	Globally Connected 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Advancements in networking technologies are helping create a world </a:t>
            </a:r>
            <a:r>
              <a:rPr lang="en-US" altLang="ja-JP" dirty="0">
                <a:solidFill>
                  <a:srgbClr val="FF0000"/>
                </a:solidFill>
              </a:rPr>
              <a:t>without boundaries</a:t>
            </a:r>
            <a:r>
              <a:rPr lang="en-US" altLang="ja-JP" dirty="0" smtClean="0">
                <a:solidFill>
                  <a:srgbClr val="FF0000"/>
                </a:solidFill>
              </a:rPr>
              <a:t>.</a:t>
            </a:r>
          </a:p>
          <a:p>
            <a:pPr marL="109538" indent="0">
              <a:buNone/>
            </a:pPr>
            <a:endParaRPr lang="en-US" altLang="ja-JP" dirty="0"/>
          </a:p>
          <a:p>
            <a:r>
              <a:rPr lang="en-US" altLang="ja-JP" dirty="0"/>
              <a:t>The immediate nature of communications over the Internet encourages </a:t>
            </a:r>
            <a:r>
              <a:rPr lang="en-US" altLang="ja-JP" dirty="0">
                <a:solidFill>
                  <a:srgbClr val="FF0000"/>
                </a:solidFill>
              </a:rPr>
              <a:t>global communities</a:t>
            </a:r>
            <a:r>
              <a:rPr lang="en-US" altLang="ja-JP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3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49424"/>
            <a:ext cx="8534400" cy="4325112"/>
          </a:xfrm>
        </p:spPr>
        <p:txBody>
          <a:bodyPr>
            <a:normAutofit lnSpcReduction="10000"/>
          </a:bodyPr>
          <a:lstStyle/>
          <a:p>
            <a:pPr marL="109728" indent="0" algn="just">
              <a:buNone/>
            </a:pPr>
            <a:r>
              <a:rPr lang="en-US" u="sng" dirty="0" smtClean="0"/>
              <a:t>Modern Converging Networks</a:t>
            </a:r>
          </a:p>
          <a:p>
            <a:pPr marL="109728" indent="0" algn="just">
              <a:buNone/>
            </a:pPr>
            <a:endParaRPr lang="en-US" u="sng" dirty="0"/>
          </a:p>
          <a:p>
            <a:pPr algn="just">
              <a:buBlip>
                <a:blip r:embed="rId3"/>
              </a:buBlip>
            </a:pPr>
            <a:r>
              <a:rPr lang="en-US" dirty="0" smtClean="0"/>
              <a:t> Unlike </a:t>
            </a:r>
            <a:r>
              <a:rPr lang="en-US" dirty="0"/>
              <a:t>dedicated networks, </a:t>
            </a:r>
            <a:r>
              <a:rPr lang="en-US" i="1" dirty="0">
                <a:solidFill>
                  <a:srgbClr val="00B050"/>
                </a:solidFill>
              </a:rPr>
              <a:t>converged </a:t>
            </a:r>
            <a:r>
              <a:rPr lang="en-US" i="1" dirty="0" smtClean="0">
                <a:solidFill>
                  <a:srgbClr val="00B050"/>
                </a:solidFill>
              </a:rPr>
              <a:t>networks </a:t>
            </a:r>
            <a:r>
              <a:rPr lang="en-US" dirty="0" smtClean="0"/>
              <a:t>are </a:t>
            </a:r>
            <a:r>
              <a:rPr lang="en-US" dirty="0"/>
              <a:t>capable of </a:t>
            </a:r>
            <a:r>
              <a:rPr lang="en-US" dirty="0">
                <a:solidFill>
                  <a:srgbClr val="FF0000"/>
                </a:solidFill>
              </a:rPr>
              <a:t>delivering data, voice, </a:t>
            </a:r>
            <a:r>
              <a:rPr lang="en-US" dirty="0" smtClean="0">
                <a:solidFill>
                  <a:srgbClr val="FF0000"/>
                </a:solidFill>
              </a:rPr>
              <a:t>and </a:t>
            </a:r>
            <a:r>
              <a:rPr lang="en-US" dirty="0">
                <a:solidFill>
                  <a:srgbClr val="FF0000"/>
                </a:solidFill>
              </a:rPr>
              <a:t>video</a:t>
            </a:r>
            <a:r>
              <a:rPr lang="en-US" dirty="0"/>
              <a:t> between many different types of </a:t>
            </a:r>
            <a:r>
              <a:rPr lang="en-US" dirty="0" smtClean="0"/>
              <a:t>devices </a:t>
            </a:r>
            <a:r>
              <a:rPr lang="en-US" dirty="0"/>
              <a:t>over the </a:t>
            </a:r>
            <a:r>
              <a:rPr lang="en-US" dirty="0">
                <a:solidFill>
                  <a:srgbClr val="FF0000"/>
                </a:solidFill>
              </a:rPr>
              <a:t>same network </a:t>
            </a:r>
            <a:r>
              <a:rPr lang="en-US" dirty="0" smtClean="0"/>
              <a:t>infrastructure</a:t>
            </a:r>
          </a:p>
          <a:p>
            <a:pPr algn="just">
              <a:buBlip>
                <a:blip r:embed="rId3"/>
              </a:buBlip>
            </a:pPr>
            <a:endParaRPr lang="en-US" dirty="0"/>
          </a:p>
          <a:p>
            <a:pPr algn="just">
              <a:buBlip>
                <a:blip r:embed="rId3"/>
              </a:buBlip>
            </a:pPr>
            <a:r>
              <a:rPr lang="en-US" dirty="0" smtClean="0"/>
              <a:t> The networks convergence is made possible by  </a:t>
            </a:r>
          </a:p>
          <a:p>
            <a:pPr marL="109728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implementing the </a:t>
            </a:r>
            <a:r>
              <a:rPr lang="en-US" dirty="0" smtClean="0">
                <a:solidFill>
                  <a:srgbClr val="FF0000"/>
                </a:solidFill>
              </a:rPr>
              <a:t>same </a:t>
            </a:r>
            <a:r>
              <a:rPr lang="en-US" dirty="0">
                <a:solidFill>
                  <a:srgbClr val="FF0000"/>
                </a:solidFill>
              </a:rPr>
              <a:t>set </a:t>
            </a:r>
            <a:r>
              <a:rPr lang="en-US" dirty="0" smtClean="0">
                <a:solidFill>
                  <a:srgbClr val="FF0000"/>
                </a:solidFill>
              </a:rPr>
              <a:t>of rules</a:t>
            </a:r>
            <a:r>
              <a:rPr lang="en-US" dirty="0">
                <a:solidFill>
                  <a:srgbClr val="FF0000"/>
                </a:solidFill>
              </a:rPr>
              <a:t>, agreements, </a:t>
            </a:r>
            <a:endParaRPr lang="en-US" dirty="0" smtClean="0">
              <a:solidFill>
                <a:srgbClr val="FF0000"/>
              </a:solidFill>
            </a:endParaRPr>
          </a:p>
          <a:p>
            <a:pPr marL="109728" indent="0" algn="just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and </a:t>
            </a:r>
            <a:r>
              <a:rPr lang="en-US" dirty="0">
                <a:solidFill>
                  <a:srgbClr val="FF0000"/>
                </a:solidFill>
              </a:rPr>
              <a:t>implementation </a:t>
            </a:r>
            <a:r>
              <a:rPr lang="en-US" dirty="0" smtClean="0">
                <a:solidFill>
                  <a:srgbClr val="FF0000"/>
                </a:solidFill>
              </a:rPr>
              <a:t>standards</a:t>
            </a:r>
            <a:endParaRPr lang="en-US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6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0889"/>
            <a:ext cx="8229600" cy="1066800"/>
          </a:xfrm>
        </p:spPr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905000"/>
            <a:ext cx="7086600" cy="478980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715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838200"/>
            <a:ext cx="8229600" cy="1066800"/>
          </a:xfrm>
        </p:spPr>
        <p:txBody>
          <a:bodyPr/>
          <a:lstStyle/>
          <a:p>
            <a:r>
              <a:rPr lang="en-US" u="sng" dirty="0" smtClean="0"/>
              <a:t>1.5	Reliable Networks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21936"/>
          </a:xfrm>
        </p:spPr>
        <p:txBody>
          <a:bodyPr>
            <a:normAutofit fontScale="77500" lnSpcReduction="20000"/>
          </a:bodyPr>
          <a:lstStyle/>
          <a:p>
            <a:pPr marL="109728" indent="0">
              <a:buNone/>
            </a:pPr>
            <a:r>
              <a:rPr lang="en-US" dirty="0" smtClean="0"/>
              <a:t>Modern network architecture needs to meet the expectations on the following areas:</a:t>
            </a:r>
          </a:p>
          <a:p>
            <a:pPr marL="109728" indent="0">
              <a:buNone/>
            </a:pP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i="1" dirty="0">
                <a:solidFill>
                  <a:srgbClr val="00B050"/>
                </a:solidFill>
              </a:rPr>
              <a:t>Fault </a:t>
            </a:r>
            <a:r>
              <a:rPr lang="en-US" i="1" dirty="0" smtClean="0">
                <a:solidFill>
                  <a:srgbClr val="00B050"/>
                </a:solidFill>
              </a:rPr>
              <a:t>Tolerance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i="1" dirty="0" smtClean="0">
                <a:solidFill>
                  <a:schemeClr val="tx1"/>
                </a:solidFill>
              </a:rPr>
              <a:t>The network must be always available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i="1" dirty="0">
              <a:solidFill>
                <a:schemeClr val="tx1"/>
              </a:solidFill>
            </a:endParaRPr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i="1" dirty="0" smtClean="0">
                <a:solidFill>
                  <a:srgbClr val="00B050"/>
                </a:solidFill>
              </a:rPr>
              <a:t>Scalability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The network must be expandable in the future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i="1" dirty="0">
              <a:solidFill>
                <a:schemeClr val="tx1"/>
              </a:solidFill>
            </a:endParaRPr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i="1" dirty="0" smtClean="0">
                <a:solidFill>
                  <a:srgbClr val="00B050"/>
                </a:solidFill>
              </a:rPr>
              <a:t>Quality of Service (</a:t>
            </a:r>
            <a:r>
              <a:rPr lang="en-US" i="1" dirty="0" err="1" smtClean="0">
                <a:solidFill>
                  <a:srgbClr val="00B050"/>
                </a:solidFill>
              </a:rPr>
              <a:t>QoS</a:t>
            </a:r>
            <a:r>
              <a:rPr lang="en-US" i="1" dirty="0" smtClean="0">
                <a:solidFill>
                  <a:srgbClr val="00B050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The network must be able to fulfill higher </a:t>
            </a:r>
            <a:r>
              <a:rPr lang="en-US" i="1" dirty="0">
                <a:solidFill>
                  <a:schemeClr val="tx1"/>
                </a:solidFill>
              </a:rPr>
              <a:t>expectations for </a:t>
            </a:r>
            <a:r>
              <a:rPr lang="en-US" i="1" dirty="0" smtClean="0">
                <a:solidFill>
                  <a:schemeClr val="tx1"/>
                </a:solidFill>
              </a:rPr>
              <a:t>the </a:t>
            </a:r>
            <a:r>
              <a:rPr lang="en-US" i="1" dirty="0">
                <a:solidFill>
                  <a:schemeClr val="tx1"/>
                </a:solidFill>
              </a:rPr>
              <a:t>quality of </a:t>
            </a:r>
            <a:r>
              <a:rPr lang="en-US" i="1" dirty="0" smtClean="0">
                <a:solidFill>
                  <a:schemeClr val="tx1"/>
                </a:solidFill>
              </a:rPr>
              <a:t>the </a:t>
            </a:r>
            <a:r>
              <a:rPr lang="en-US" i="1" dirty="0">
                <a:solidFill>
                  <a:schemeClr val="tx1"/>
                </a:solidFill>
              </a:rPr>
              <a:t>delivered </a:t>
            </a:r>
            <a:r>
              <a:rPr lang="en-US" i="1" dirty="0" smtClean="0">
                <a:solidFill>
                  <a:schemeClr val="tx1"/>
                </a:solidFill>
              </a:rPr>
              <a:t>services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endParaRPr lang="en-US" i="1" dirty="0" smtClean="0">
              <a:solidFill>
                <a:schemeClr val="tx1"/>
              </a:solidFill>
            </a:endParaRPr>
          </a:p>
          <a:p>
            <a:pPr marL="41148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i="1" dirty="0" smtClean="0">
                <a:solidFill>
                  <a:srgbClr val="00B050"/>
                </a:solidFill>
              </a:rPr>
              <a:t>Security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tx1"/>
                </a:solidFill>
              </a:rPr>
              <a:t>T</a:t>
            </a:r>
            <a:r>
              <a:rPr lang="en-US" i="1" dirty="0" smtClean="0">
                <a:solidFill>
                  <a:schemeClr val="tx1"/>
                </a:solidFill>
              </a:rPr>
              <a:t>he network infrastructure and the information stored inside must be secured</a:t>
            </a:r>
          </a:p>
          <a:p>
            <a:pPr marL="109728" indent="0">
              <a:buNone/>
            </a:pPr>
            <a:endParaRPr lang="en-US" dirty="0"/>
          </a:p>
          <a:p>
            <a:pPr>
              <a:buBlip>
                <a:blip r:embed="rId3"/>
              </a:buBlip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31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382000" cy="1066800"/>
          </a:xfrm>
        </p:spPr>
        <p:txBody>
          <a:bodyPr>
            <a:normAutofit/>
          </a:bodyPr>
          <a:lstStyle/>
          <a:p>
            <a:r>
              <a:rPr lang="en-US" u="sng" dirty="0" smtClean="0"/>
              <a:t>1.6	Network Trends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69536"/>
          </a:xfrm>
        </p:spPr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r>
              <a:rPr lang="en-US" dirty="0" smtClean="0"/>
              <a:t>There </a:t>
            </a:r>
            <a:r>
              <a:rPr lang="en-US" dirty="0"/>
              <a:t>are several new networking trends that </a:t>
            </a:r>
            <a:r>
              <a:rPr lang="en-US" dirty="0" smtClean="0"/>
              <a:t>will affect </a:t>
            </a:r>
            <a:r>
              <a:rPr lang="en-US" dirty="0"/>
              <a:t>organizations and consumers. 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dirty="0" smtClean="0"/>
              <a:t>Some </a:t>
            </a:r>
            <a:r>
              <a:rPr lang="en-US" dirty="0"/>
              <a:t>of the top trends include</a:t>
            </a:r>
            <a:r>
              <a:rPr lang="en-US" dirty="0" smtClean="0"/>
              <a:t>:</a:t>
            </a:r>
          </a:p>
          <a:p>
            <a:pPr marL="109728" indent="0">
              <a:buNone/>
            </a:pPr>
            <a:endParaRPr lang="en-US" dirty="0" smtClean="0"/>
          </a:p>
          <a:p>
            <a:pPr lvl="1">
              <a:buBlip>
                <a:blip r:embed="rId3"/>
              </a:buBlip>
            </a:pPr>
            <a:r>
              <a:rPr lang="en-US" dirty="0">
                <a:solidFill>
                  <a:srgbClr val="66FF66"/>
                </a:solidFill>
              </a:rPr>
              <a:t> </a:t>
            </a:r>
            <a:r>
              <a:rPr lang="en-US" i="1" dirty="0" smtClean="0">
                <a:solidFill>
                  <a:srgbClr val="00CC00"/>
                </a:solidFill>
              </a:rPr>
              <a:t>BYOD</a:t>
            </a:r>
          </a:p>
          <a:p>
            <a:pPr lvl="1">
              <a:buBlip>
                <a:blip r:embed="rId3"/>
              </a:buBlip>
            </a:pPr>
            <a:r>
              <a:rPr lang="en-US" i="1" dirty="0" smtClean="0">
                <a:solidFill>
                  <a:srgbClr val="00CC00"/>
                </a:solidFill>
              </a:rPr>
              <a:t> Online Collaboration</a:t>
            </a:r>
          </a:p>
          <a:p>
            <a:pPr lvl="1">
              <a:buBlip>
                <a:blip r:embed="rId3"/>
              </a:buBlip>
            </a:pPr>
            <a:r>
              <a:rPr lang="en-US" i="1" dirty="0" smtClean="0">
                <a:solidFill>
                  <a:srgbClr val="00CC00"/>
                </a:solidFill>
              </a:rPr>
              <a:t> Video Communication</a:t>
            </a:r>
          </a:p>
          <a:p>
            <a:pPr lvl="1">
              <a:buBlip>
                <a:blip r:embed="rId3"/>
              </a:buBlip>
            </a:pPr>
            <a:r>
              <a:rPr lang="en-US" i="1" dirty="0">
                <a:solidFill>
                  <a:srgbClr val="00CC00"/>
                </a:solidFill>
              </a:rPr>
              <a:t> </a:t>
            </a:r>
            <a:r>
              <a:rPr lang="en-US" i="1" dirty="0" smtClean="0">
                <a:solidFill>
                  <a:srgbClr val="00CC00"/>
                </a:solidFill>
              </a:rPr>
              <a:t>Cloud Computing</a:t>
            </a:r>
          </a:p>
          <a:p>
            <a:pPr lvl="1"/>
            <a:r>
              <a:rPr lang="en-US" i="1" dirty="0">
                <a:solidFill>
                  <a:srgbClr val="00CC00"/>
                </a:solidFill>
              </a:rPr>
              <a:t>Smart Home </a:t>
            </a:r>
            <a:r>
              <a:rPr lang="en-US" i="1" dirty="0" smtClean="0">
                <a:solidFill>
                  <a:srgbClr val="00CC00"/>
                </a:solidFill>
              </a:rPr>
              <a:t>Technology</a:t>
            </a:r>
          </a:p>
          <a:p>
            <a:pPr lvl="1"/>
            <a:r>
              <a:rPr lang="en-US" i="1" dirty="0" err="1" smtClean="0">
                <a:solidFill>
                  <a:srgbClr val="00CC00"/>
                </a:solidFill>
              </a:rPr>
              <a:t>Powerline</a:t>
            </a:r>
            <a:r>
              <a:rPr lang="en-US" i="1" dirty="0" smtClean="0">
                <a:solidFill>
                  <a:srgbClr val="00CC00"/>
                </a:solidFill>
              </a:rPr>
              <a:t> Networking</a:t>
            </a:r>
          </a:p>
          <a:p>
            <a:pPr lvl="1"/>
            <a:r>
              <a:rPr lang="en-US" i="1" dirty="0" smtClean="0">
                <a:solidFill>
                  <a:srgbClr val="00CC00"/>
                </a:solidFill>
              </a:rPr>
              <a:t>Wireless Broadband</a:t>
            </a:r>
          </a:p>
          <a:p>
            <a:pPr marL="411163" lvl="1" indent="0">
              <a:buNone/>
            </a:pPr>
            <a:endParaRPr lang="en-US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28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BYOD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Blip>
                <a:blip r:embed="rId3"/>
              </a:buBlip>
            </a:pPr>
            <a:r>
              <a:rPr lang="en-US" i="1" dirty="0" smtClean="0">
                <a:solidFill>
                  <a:srgbClr val="00B050"/>
                </a:solidFill>
              </a:rPr>
              <a:t> Bring Your Own Devices</a:t>
            </a:r>
          </a:p>
          <a:p>
            <a:pPr marL="109728" indent="0">
              <a:buNone/>
            </a:pPr>
            <a:endParaRPr lang="en-US" i="1" dirty="0" smtClean="0">
              <a:solidFill>
                <a:srgbClr val="00B050"/>
              </a:solidFill>
            </a:endParaRPr>
          </a:p>
          <a:p>
            <a:pPr algn="just">
              <a:buBlip>
                <a:blip r:embed="rId3"/>
              </a:buBlip>
            </a:pPr>
            <a:r>
              <a:rPr lang="en-US" dirty="0" smtClean="0"/>
              <a:t> BYOD </a:t>
            </a:r>
            <a:r>
              <a:rPr lang="en-US" dirty="0"/>
              <a:t>is about end users having the freedom to </a:t>
            </a:r>
            <a:r>
              <a:rPr lang="en-US" dirty="0">
                <a:solidFill>
                  <a:srgbClr val="FF0000"/>
                </a:solidFill>
              </a:rPr>
              <a:t>use personal tools to access information </a:t>
            </a:r>
            <a:r>
              <a:rPr lang="en-US" dirty="0"/>
              <a:t>and communicate across a business or campus </a:t>
            </a:r>
            <a:r>
              <a:rPr lang="en-US" dirty="0" smtClean="0"/>
              <a:t>network</a:t>
            </a:r>
            <a:r>
              <a:rPr lang="en-US" dirty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i="1" dirty="0"/>
              <a:t>laptops, netbooks, tablets, smartphones, and </a:t>
            </a:r>
            <a:r>
              <a:rPr lang="en-US" i="1" dirty="0" smtClean="0"/>
              <a:t>e-readers</a:t>
            </a:r>
          </a:p>
          <a:p>
            <a:pPr>
              <a:buBlip>
                <a:blip r:embed="rId3"/>
              </a:buBlip>
            </a:pPr>
            <a:endParaRPr lang="en-US" i="1" dirty="0">
              <a:solidFill>
                <a:srgbClr val="00B050"/>
              </a:solidFill>
            </a:endParaRPr>
          </a:p>
          <a:p>
            <a:pPr algn="just">
              <a:buBlip>
                <a:blip r:embed="rId3"/>
              </a:buBlip>
            </a:pPr>
            <a:r>
              <a:rPr lang="en-US" dirty="0"/>
              <a:t>Extended connectivity through mobile and remote access to </a:t>
            </a:r>
            <a:r>
              <a:rPr lang="en-US" dirty="0" smtClean="0"/>
              <a:t>a network </a:t>
            </a:r>
            <a:r>
              <a:rPr lang="en-US" dirty="0"/>
              <a:t>gives </a:t>
            </a:r>
            <a:r>
              <a:rPr lang="en-US" dirty="0" smtClean="0"/>
              <a:t>tremendous </a:t>
            </a:r>
            <a:r>
              <a:rPr lang="en-US" dirty="0"/>
              <a:t>flexibility </a:t>
            </a:r>
            <a:r>
              <a:rPr lang="en-US" dirty="0" smtClean="0"/>
              <a:t>to the users in accessing the networks. </a:t>
            </a:r>
            <a:endParaRPr lang="en-US" i="1" dirty="0" smtClean="0">
              <a:solidFill>
                <a:srgbClr val="00B050"/>
              </a:solidFill>
            </a:endParaRPr>
          </a:p>
          <a:p>
            <a:pPr marL="109728" indent="0" algn="just">
              <a:buNone/>
            </a:pPr>
            <a:endParaRPr lang="en-US" i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557394"/>
            <a:ext cx="2719387" cy="220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1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Online Collaboration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4136136"/>
          </a:xfrm>
        </p:spPr>
        <p:txBody>
          <a:bodyPr>
            <a:normAutofit fontScale="77500" lnSpcReduction="20000"/>
          </a:bodyPr>
          <a:lstStyle/>
          <a:p>
            <a:pPr indent="-461963" algn="just"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i="1" dirty="0" smtClean="0">
                <a:solidFill>
                  <a:srgbClr val="00B050"/>
                </a:solidFill>
              </a:rPr>
              <a:t>Collaboration</a:t>
            </a:r>
            <a:r>
              <a:rPr lang="en-US" dirty="0" smtClean="0"/>
              <a:t> </a:t>
            </a:r>
            <a:r>
              <a:rPr lang="en-US" dirty="0"/>
              <a:t>is defined as “the act of working  </a:t>
            </a:r>
            <a:r>
              <a:rPr lang="en-US" dirty="0" smtClean="0"/>
              <a:t> </a:t>
            </a:r>
          </a:p>
          <a:p>
            <a:pPr marL="109538" indent="-109538" algn="just">
              <a:buNone/>
            </a:pPr>
            <a:r>
              <a:rPr lang="en-US" dirty="0"/>
              <a:t> </a:t>
            </a:r>
            <a:r>
              <a:rPr lang="en-US" dirty="0" smtClean="0"/>
              <a:t>      with </a:t>
            </a:r>
            <a:r>
              <a:rPr lang="en-US" dirty="0"/>
              <a:t>another or others on a joint project</a:t>
            </a:r>
            <a:r>
              <a:rPr lang="en-US" dirty="0" smtClean="0"/>
              <a:t>.”</a:t>
            </a:r>
          </a:p>
          <a:p>
            <a:pPr marL="109538" indent="-109538" algn="just">
              <a:buNone/>
            </a:pPr>
            <a:endParaRPr lang="en-US" dirty="0"/>
          </a:p>
          <a:p>
            <a:pPr indent="-461963" algn="just">
              <a:buBlip>
                <a:blip r:embed="rId3"/>
              </a:buBlip>
            </a:pPr>
            <a:r>
              <a:rPr lang="en-US" dirty="0" smtClean="0"/>
              <a:t>For </a:t>
            </a:r>
            <a:r>
              <a:rPr lang="en-US" dirty="0"/>
              <a:t>businesses, collaboration is a critical and </a:t>
            </a:r>
            <a:r>
              <a:rPr lang="en-US" dirty="0" smtClean="0"/>
              <a:t> </a:t>
            </a:r>
          </a:p>
          <a:p>
            <a:pPr marL="109538" indent="-109538" algn="just">
              <a:buNone/>
            </a:pPr>
            <a:r>
              <a:rPr lang="en-US" dirty="0"/>
              <a:t> </a:t>
            </a:r>
            <a:r>
              <a:rPr lang="en-US" dirty="0" smtClean="0"/>
              <a:t>      strategic </a:t>
            </a:r>
            <a:r>
              <a:rPr lang="en-US" dirty="0"/>
              <a:t>priority that organizations are using to </a:t>
            </a:r>
            <a:endParaRPr lang="en-US" dirty="0" smtClean="0"/>
          </a:p>
          <a:p>
            <a:pPr marL="109538" indent="-109538" algn="just">
              <a:buNone/>
            </a:pPr>
            <a:r>
              <a:rPr lang="en-US" dirty="0"/>
              <a:t> </a:t>
            </a:r>
            <a:r>
              <a:rPr lang="en-US" dirty="0" smtClean="0"/>
              <a:t>      remain competitive.</a:t>
            </a:r>
          </a:p>
          <a:p>
            <a:pPr marL="109538" indent="-109538" algn="just">
              <a:buBlip>
                <a:blip r:embed="rId3"/>
              </a:buBlip>
            </a:pPr>
            <a:endParaRPr lang="en-US" dirty="0"/>
          </a:p>
          <a:p>
            <a:pPr indent="-461963" algn="just">
              <a:buBlip>
                <a:blip r:embed="rId3"/>
              </a:buBlip>
            </a:pPr>
            <a:r>
              <a:rPr lang="en-US" dirty="0"/>
              <a:t> </a:t>
            </a:r>
            <a:r>
              <a:rPr lang="en-US" dirty="0" smtClean="0"/>
              <a:t>For students, collaboration assist </a:t>
            </a:r>
            <a:r>
              <a:rPr lang="en-US" dirty="0"/>
              <a:t>each other in </a:t>
            </a:r>
            <a:endParaRPr lang="en-US" dirty="0" smtClean="0"/>
          </a:p>
          <a:p>
            <a:pPr marL="109538" indent="-109538" algn="just">
              <a:buNone/>
            </a:pPr>
            <a:r>
              <a:rPr lang="en-US" dirty="0" smtClean="0"/>
              <a:t>        learning</a:t>
            </a:r>
            <a:r>
              <a:rPr lang="en-US" dirty="0"/>
              <a:t>, to develop team skills used in the work </a:t>
            </a:r>
            <a:endParaRPr lang="en-US" dirty="0" smtClean="0"/>
          </a:p>
          <a:p>
            <a:pPr marL="109538" indent="-109538" algn="just">
              <a:buNone/>
            </a:pPr>
            <a:r>
              <a:rPr lang="en-US" dirty="0"/>
              <a:t> </a:t>
            </a:r>
            <a:r>
              <a:rPr lang="en-US" dirty="0" smtClean="0"/>
              <a:t>       force</a:t>
            </a:r>
            <a:r>
              <a:rPr lang="en-US" dirty="0"/>
              <a:t>, and to work together on team-based </a:t>
            </a:r>
            <a:r>
              <a:rPr lang="en-US" dirty="0" smtClean="0"/>
              <a:t>   </a:t>
            </a:r>
          </a:p>
          <a:p>
            <a:pPr marL="109538" indent="-109538" algn="just">
              <a:buNone/>
            </a:pPr>
            <a:r>
              <a:rPr lang="en-US" dirty="0"/>
              <a:t> </a:t>
            </a:r>
            <a:r>
              <a:rPr lang="en-US" dirty="0" smtClean="0"/>
              <a:t>       projects.</a:t>
            </a:r>
          </a:p>
          <a:p>
            <a:pPr marL="109538" indent="-109538" algn="just">
              <a:buNone/>
            </a:pPr>
            <a:endParaRPr lang="en-US" dirty="0"/>
          </a:p>
          <a:p>
            <a:pPr marL="109538" indent="-109538" algn="just">
              <a:buNone/>
            </a:pPr>
            <a:r>
              <a:rPr lang="en-US" dirty="0" err="1" smtClean="0"/>
              <a:t>Eg</a:t>
            </a:r>
            <a:r>
              <a:rPr lang="en-US" i="1" dirty="0" smtClean="0"/>
              <a:t>. Cisco </a:t>
            </a:r>
            <a:r>
              <a:rPr lang="en-US" i="1" dirty="0" err="1" smtClean="0"/>
              <a:t>Webex</a:t>
            </a:r>
            <a:r>
              <a:rPr lang="en-US" i="1" dirty="0" smtClean="0"/>
              <a:t>, </a:t>
            </a:r>
            <a:r>
              <a:rPr lang="en-US" i="1" dirty="0" err="1" smtClean="0"/>
              <a:t>GoogleWorkspace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99" y="188118"/>
            <a:ext cx="3451807" cy="2250281"/>
          </a:xfrm>
          <a:prstGeom prst="rect">
            <a:avLst/>
          </a:prstGeom>
        </p:spPr>
      </p:pic>
      <p:pic>
        <p:nvPicPr>
          <p:cNvPr id="5" name="Google Shape;493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2422" y="5188989"/>
            <a:ext cx="2801578" cy="1614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6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Video Communication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341" y="2532888"/>
            <a:ext cx="8229600" cy="3867912"/>
          </a:xfrm>
        </p:spPr>
        <p:txBody>
          <a:bodyPr>
            <a:normAutofit lnSpcReduction="10000"/>
          </a:bodyPr>
          <a:lstStyle/>
          <a:p>
            <a:pPr indent="-461963" algn="just">
              <a:buBlip>
                <a:blip r:embed="rId3"/>
              </a:buBlip>
            </a:pPr>
            <a:r>
              <a:rPr lang="en-US" i="1" dirty="0" smtClean="0">
                <a:solidFill>
                  <a:srgbClr val="00B050"/>
                </a:solidFill>
              </a:rPr>
              <a:t>Video </a:t>
            </a:r>
            <a:r>
              <a:rPr lang="en-US" i="1" dirty="0">
                <a:solidFill>
                  <a:srgbClr val="00B050"/>
                </a:solidFill>
              </a:rPr>
              <a:t>conferencing</a:t>
            </a:r>
            <a:r>
              <a:rPr lang="en-US" dirty="0"/>
              <a:t> is a powerful tool for </a:t>
            </a:r>
            <a:endParaRPr lang="en-US" dirty="0" smtClean="0"/>
          </a:p>
          <a:p>
            <a:pPr marL="109728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communicating </a:t>
            </a:r>
            <a:r>
              <a:rPr lang="en-US" dirty="0">
                <a:solidFill>
                  <a:srgbClr val="FF0000"/>
                </a:solidFill>
              </a:rPr>
              <a:t>with others at a distance</a:t>
            </a:r>
            <a:r>
              <a:rPr lang="en-US" dirty="0"/>
              <a:t>, both </a:t>
            </a:r>
            <a:r>
              <a:rPr lang="en-US" dirty="0" smtClean="0"/>
              <a:t>  </a:t>
            </a:r>
          </a:p>
          <a:p>
            <a:pPr marL="109728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locally </a:t>
            </a:r>
            <a:r>
              <a:rPr lang="en-US" dirty="0"/>
              <a:t>and globally. </a:t>
            </a:r>
            <a:endParaRPr lang="en-US" dirty="0" smtClean="0"/>
          </a:p>
          <a:p>
            <a:pPr algn="just">
              <a:buBlip>
                <a:blip r:embed="rId3"/>
              </a:buBlip>
            </a:pPr>
            <a:endParaRPr lang="en-US" dirty="0"/>
          </a:p>
          <a:p>
            <a:pPr indent="-461963" algn="just">
              <a:buBlip>
                <a:blip r:embed="rId3"/>
              </a:buBlip>
            </a:pPr>
            <a:r>
              <a:rPr lang="en-US" dirty="0" smtClean="0"/>
              <a:t> Video </a:t>
            </a:r>
            <a:r>
              <a:rPr lang="en-US" dirty="0"/>
              <a:t>is becoming a critical requirement for </a:t>
            </a:r>
            <a:endParaRPr lang="en-US" dirty="0" smtClean="0"/>
          </a:p>
          <a:p>
            <a:pPr marL="109728" indent="0" algn="just">
              <a:buNone/>
            </a:pPr>
            <a:r>
              <a:rPr lang="en-US" dirty="0" smtClean="0"/>
              <a:t>      effective </a:t>
            </a:r>
            <a:r>
              <a:rPr lang="en-US" dirty="0"/>
              <a:t>collaboration as organizations extend </a:t>
            </a:r>
            <a:endParaRPr lang="en-US" dirty="0" smtClean="0"/>
          </a:p>
          <a:p>
            <a:pPr marL="109728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across </a:t>
            </a:r>
            <a:r>
              <a:rPr lang="en-US" dirty="0"/>
              <a:t>geographic and </a:t>
            </a:r>
            <a:r>
              <a:rPr lang="en-US" dirty="0" smtClean="0"/>
              <a:t>cultural.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dirty="0" smtClean="0"/>
              <a:t>  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52400"/>
            <a:ext cx="3459228" cy="23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Cloud Computing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461963" algn="just"/>
            <a:r>
              <a:rPr lang="en-US" i="1" dirty="0">
                <a:solidFill>
                  <a:srgbClr val="00B050"/>
                </a:solidFill>
              </a:rPr>
              <a:t>Cloud computing </a:t>
            </a:r>
            <a:r>
              <a:rPr lang="en-US" dirty="0"/>
              <a:t>allows </a:t>
            </a:r>
            <a:r>
              <a:rPr lang="en-US" dirty="0" smtClean="0"/>
              <a:t>the users </a:t>
            </a:r>
            <a:r>
              <a:rPr lang="en-US" dirty="0"/>
              <a:t>to store personal files, even backup </a:t>
            </a:r>
            <a:r>
              <a:rPr lang="en-US" dirty="0" smtClean="0"/>
              <a:t>their </a:t>
            </a:r>
            <a:r>
              <a:rPr lang="en-US" dirty="0"/>
              <a:t>entire hard disk drive on </a:t>
            </a:r>
            <a:r>
              <a:rPr lang="en-US" dirty="0">
                <a:solidFill>
                  <a:srgbClr val="FF0000"/>
                </a:solidFill>
              </a:rPr>
              <a:t>servers over the Internet</a:t>
            </a:r>
            <a:r>
              <a:rPr lang="en-US" dirty="0"/>
              <a:t>. 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indent="-461963" algn="just"/>
            <a:r>
              <a:rPr lang="en-US" dirty="0"/>
              <a:t>For businesses, Cloud computing extends IT's capabilities without requiring investment in new infrastructure, training new personnel, or licensing new software.</a:t>
            </a:r>
          </a:p>
        </p:txBody>
      </p:sp>
      <p:pic>
        <p:nvPicPr>
          <p:cNvPr id="4" name="Picture 2" descr="Image result for cloud comput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92308"/>
            <a:ext cx="3298825" cy="18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25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-461963" algn="just"/>
            <a:r>
              <a:rPr lang="en-US" dirty="0"/>
              <a:t>Cloud computing is possible because of </a:t>
            </a:r>
            <a:r>
              <a:rPr lang="en-US" i="1" dirty="0">
                <a:solidFill>
                  <a:srgbClr val="00B050"/>
                </a:solidFill>
              </a:rPr>
              <a:t>data centers</a:t>
            </a:r>
            <a:r>
              <a:rPr lang="en-US" dirty="0"/>
              <a:t>. </a:t>
            </a:r>
            <a:endParaRPr lang="en-US" dirty="0" smtClean="0"/>
          </a:p>
          <a:p>
            <a:pPr indent="-461963" algn="just"/>
            <a:endParaRPr lang="en-US" dirty="0"/>
          </a:p>
          <a:p>
            <a:pPr indent="-461963" algn="just"/>
            <a:r>
              <a:rPr lang="en-US" dirty="0" smtClean="0"/>
              <a:t>A </a:t>
            </a:r>
            <a:r>
              <a:rPr lang="en-US" dirty="0"/>
              <a:t>data center is a </a:t>
            </a:r>
            <a:r>
              <a:rPr lang="en-US" dirty="0">
                <a:solidFill>
                  <a:srgbClr val="FF0000"/>
                </a:solidFill>
              </a:rPr>
              <a:t>facility used to house computer systems and associated </a:t>
            </a:r>
            <a:r>
              <a:rPr lang="en-US" dirty="0" smtClean="0">
                <a:solidFill>
                  <a:srgbClr val="FF0000"/>
                </a:solidFill>
              </a:rPr>
              <a:t>components</a:t>
            </a:r>
          </a:p>
          <a:p>
            <a:pPr indent="-461963" algn="just"/>
            <a:endParaRPr lang="en-US" dirty="0"/>
          </a:p>
          <a:p>
            <a:pPr indent="-461963" algn="just"/>
            <a:r>
              <a:rPr lang="en-US" dirty="0" smtClean="0"/>
              <a:t>Data </a:t>
            </a:r>
            <a:r>
              <a:rPr lang="en-US" dirty="0"/>
              <a:t>centers are typically very expensive to build and maintain. For this reason, only large organizations use privately built data centers to house their data and provide services to users.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33400"/>
            <a:ext cx="4648200" cy="16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1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745736"/>
          </a:xfrm>
        </p:spPr>
        <p:txBody>
          <a:bodyPr>
            <a:normAutofit fontScale="62500" lnSpcReduction="20000"/>
          </a:bodyPr>
          <a:lstStyle/>
          <a:p>
            <a:pPr marL="109538" lvl="0" indent="0">
              <a:buNone/>
            </a:pPr>
            <a:r>
              <a:rPr lang="en-US" dirty="0"/>
              <a:t>Four types of Clouds</a:t>
            </a:r>
            <a:r>
              <a:rPr lang="en-US" dirty="0" smtClean="0"/>
              <a:t>:</a:t>
            </a:r>
          </a:p>
          <a:p>
            <a:pPr marL="109538" lvl="0" indent="0">
              <a:buNone/>
            </a:pPr>
            <a:endParaRPr lang="en-US" dirty="0" smtClean="0"/>
          </a:p>
          <a:p>
            <a:pPr marL="109538" indent="0">
              <a:buNone/>
            </a:pPr>
            <a:r>
              <a:rPr lang="en-US" u="sng" dirty="0"/>
              <a:t>Public </a:t>
            </a:r>
            <a:r>
              <a:rPr lang="en-US" u="sng" dirty="0" smtClean="0"/>
              <a:t>Clouds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Available to the general public through a pay-per-use model or for free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pPr marL="411163" lvl="1" indent="0">
              <a:buNone/>
            </a:pPr>
            <a:endParaRPr lang="en-US" dirty="0" smtClean="0"/>
          </a:p>
          <a:p>
            <a:pPr marL="109538" indent="0">
              <a:buNone/>
            </a:pPr>
            <a:r>
              <a:rPr lang="en-US" u="sng" dirty="0" smtClean="0"/>
              <a:t>Private Clouds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Intended for a specific organization or entity such as the government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pPr marL="411163" lvl="1" indent="0">
              <a:buNone/>
            </a:pPr>
            <a:endParaRPr lang="en-US" dirty="0" smtClean="0"/>
          </a:p>
          <a:p>
            <a:pPr marL="109538" indent="0">
              <a:buNone/>
            </a:pPr>
            <a:r>
              <a:rPr lang="en-US" u="sng" dirty="0" smtClean="0"/>
              <a:t>Hybrid Clouds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Made up of two or more Cloud types – for example, part custom and part public. 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Each part remains a distinctive object but both are connected using the same architecture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pPr marL="411163" lvl="1" indent="0">
              <a:buNone/>
            </a:pPr>
            <a:endParaRPr lang="en-US" dirty="0" smtClean="0"/>
          </a:p>
          <a:p>
            <a:pPr marL="109538" indent="0">
              <a:buNone/>
            </a:pPr>
            <a:r>
              <a:rPr lang="en-US" u="sng" dirty="0" smtClean="0"/>
              <a:t>Custom Clouds</a:t>
            </a:r>
          </a:p>
          <a:p>
            <a:pPr lvl="1"/>
            <a:r>
              <a:rPr lang="en-US" sz="2800" u="sng" dirty="0">
                <a:solidFill>
                  <a:schemeClr val="tx1"/>
                </a:solidFill>
              </a:rPr>
              <a:t>B</a:t>
            </a:r>
            <a:r>
              <a:rPr lang="en-US" sz="2800" dirty="0">
                <a:solidFill>
                  <a:schemeClr val="tx1"/>
                </a:solidFill>
              </a:rPr>
              <a:t>uilt to meet the needs of a specific industry, such as healthcare or media.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Can be private or </a:t>
            </a:r>
            <a:r>
              <a:rPr lang="en-US" sz="2800" dirty="0" smtClean="0">
                <a:solidFill>
                  <a:schemeClr val="tx1"/>
                </a:solidFill>
              </a:rPr>
              <a:t>public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1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8458200" cy="4608576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Networks </a:t>
            </a:r>
            <a:r>
              <a:rPr lang="en-US" altLang="en-US" dirty="0"/>
              <a:t>Support the Way We </a:t>
            </a:r>
            <a:r>
              <a:rPr lang="en-US" altLang="en-US" dirty="0" smtClean="0"/>
              <a:t>Learn</a:t>
            </a:r>
          </a:p>
          <a:p>
            <a:pPr lvl="1"/>
            <a:r>
              <a:rPr lang="en-US" dirty="0"/>
              <a:t>You don't have to be in school anymore to take a </a:t>
            </a:r>
            <a:r>
              <a:rPr lang="en-US" dirty="0" smtClean="0"/>
              <a:t>class.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don't have to be in a classroom to have a </a:t>
            </a:r>
            <a:r>
              <a:rPr lang="en-US" dirty="0" smtClean="0"/>
              <a:t>teacher</a:t>
            </a:r>
            <a:r>
              <a:rPr lang="en-US" dirty="0"/>
              <a:t> </a:t>
            </a:r>
            <a:r>
              <a:rPr lang="en-US" dirty="0" smtClean="0"/>
              <a:t>– distance learning </a:t>
            </a:r>
          </a:p>
          <a:p>
            <a:pPr marL="411163" lvl="1" indent="0">
              <a:buNone/>
            </a:pPr>
            <a:endParaRPr lang="en-US" dirty="0" smtClean="0"/>
          </a:p>
          <a:p>
            <a:r>
              <a:rPr lang="en-US" altLang="en-US" dirty="0" smtClean="0"/>
              <a:t>Networks </a:t>
            </a:r>
            <a:r>
              <a:rPr lang="en-US" altLang="en-US" dirty="0"/>
              <a:t>Support the Way We </a:t>
            </a:r>
            <a:r>
              <a:rPr lang="en-US" altLang="en-US" dirty="0" smtClean="0"/>
              <a:t>Work</a:t>
            </a:r>
          </a:p>
          <a:p>
            <a:pPr lvl="1"/>
            <a:r>
              <a:rPr lang="en-US" dirty="0" smtClean="0"/>
              <a:t>Empowered </a:t>
            </a:r>
            <a:r>
              <a:rPr lang="en-US" dirty="0"/>
              <a:t>individuals to create information that can be accessed globally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Online learning and training become more cost effective and less time consuming</a:t>
            </a:r>
            <a:endParaRPr lang="en-US" dirty="0"/>
          </a:p>
          <a:p>
            <a:pPr lvl="1"/>
            <a:r>
              <a:rPr lang="en-US" altLang="en-US" dirty="0" err="1" smtClean="0"/>
              <a:t>Eg</a:t>
            </a:r>
            <a:r>
              <a:rPr lang="en-US" altLang="en-US" dirty="0" smtClean="0"/>
              <a:t>. Texting, Social Media, Collaboration Tools, Blogs, Wikis, Podcasting</a:t>
            </a:r>
          </a:p>
          <a:p>
            <a:pPr marL="411163" lvl="1" indent="0">
              <a:buNone/>
            </a:pPr>
            <a:endParaRPr lang="en-US" altLang="en-US" dirty="0" smtClean="0"/>
          </a:p>
          <a:p>
            <a:pPr marL="411163" lvl="1" indent="0">
              <a:buNone/>
            </a:pPr>
            <a:endParaRPr lang="en-US" altLang="ja-JP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853" y="-1443"/>
            <a:ext cx="2558147" cy="155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88" y="61860"/>
            <a:ext cx="2756678" cy="1639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625278"/>
            <a:ext cx="2411047" cy="1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00" y="305845"/>
            <a:ext cx="8229600" cy="1066800"/>
          </a:xfrm>
        </p:spPr>
        <p:txBody>
          <a:bodyPr/>
          <a:lstStyle/>
          <a:p>
            <a:r>
              <a:rPr lang="en-US" i="1" dirty="0" smtClean="0"/>
              <a:t>Smart Home Technology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545" y="1372645"/>
            <a:ext cx="8229600" cy="4325112"/>
          </a:xfrm>
        </p:spPr>
        <p:txBody>
          <a:bodyPr>
            <a:normAutofit/>
          </a:bodyPr>
          <a:lstStyle/>
          <a:p>
            <a:pPr indent="-461963"/>
            <a:r>
              <a:rPr lang="en-US" sz="2400" i="1" dirty="0">
                <a:solidFill>
                  <a:srgbClr val="00B050"/>
                </a:solidFill>
              </a:rPr>
              <a:t>Smart home technology </a:t>
            </a:r>
            <a:r>
              <a:rPr lang="en-US" sz="2400" dirty="0"/>
              <a:t>is technology that is </a:t>
            </a:r>
            <a:r>
              <a:rPr lang="en-US" sz="2400" dirty="0">
                <a:solidFill>
                  <a:srgbClr val="FF0000"/>
                </a:solidFill>
              </a:rPr>
              <a:t>integrated into every-day appliances </a:t>
            </a:r>
            <a:r>
              <a:rPr lang="en-US" sz="2400" dirty="0"/>
              <a:t>allowing them to interconnect with other devices, making them more ‘smart’ or </a:t>
            </a:r>
            <a:r>
              <a:rPr lang="en-US" sz="2400" dirty="0">
                <a:solidFill>
                  <a:srgbClr val="FF0000"/>
                </a:solidFill>
              </a:rPr>
              <a:t>automated</a:t>
            </a:r>
            <a:r>
              <a:rPr lang="en-US" sz="2400" dirty="0"/>
              <a:t>. </a:t>
            </a:r>
            <a:endParaRPr lang="en-US" sz="2400" dirty="0" smtClean="0"/>
          </a:p>
          <a:p>
            <a:pPr indent="-461963"/>
            <a:endParaRPr lang="en-US" sz="2400" dirty="0"/>
          </a:p>
          <a:p>
            <a:pPr indent="-461963"/>
            <a:r>
              <a:rPr lang="en-US" sz="2400" dirty="0"/>
              <a:t>Smart home technology will become more of a reality as </a:t>
            </a:r>
            <a:r>
              <a:rPr lang="en-US" sz="2400" dirty="0">
                <a:solidFill>
                  <a:srgbClr val="FF0000"/>
                </a:solidFill>
              </a:rPr>
              <a:t>home networking and high-speed Internet technology</a:t>
            </a:r>
            <a:r>
              <a:rPr lang="en-US" sz="2400" dirty="0"/>
              <a:t> becomes more widespread.</a:t>
            </a:r>
          </a:p>
        </p:txBody>
      </p:sp>
      <p:pic>
        <p:nvPicPr>
          <p:cNvPr id="2050" name="Picture 2" descr="Image result for smart home techn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78644"/>
            <a:ext cx="4042402" cy="246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mart home technolog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200" y="4452940"/>
            <a:ext cx="3660800" cy="231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Powerline Networking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461963" algn="just"/>
            <a:r>
              <a:rPr lang="en-US" dirty="0"/>
              <a:t> </a:t>
            </a:r>
            <a:r>
              <a:rPr lang="en-US" dirty="0" smtClean="0"/>
              <a:t>Powerline Networking </a:t>
            </a:r>
            <a:r>
              <a:rPr lang="en-US" dirty="0" smtClean="0">
                <a:solidFill>
                  <a:srgbClr val="FF0000"/>
                </a:solidFill>
              </a:rPr>
              <a:t>uses </a:t>
            </a:r>
            <a:r>
              <a:rPr lang="en-US" dirty="0">
                <a:solidFill>
                  <a:srgbClr val="FF0000"/>
                </a:solidFill>
              </a:rPr>
              <a:t>existing electrical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0000"/>
                </a:solidFill>
              </a:rPr>
              <a:t>wiring</a:t>
            </a:r>
            <a:r>
              <a:rPr lang="en-US" dirty="0" smtClean="0"/>
              <a:t> </a:t>
            </a:r>
            <a:r>
              <a:rPr lang="en-US" dirty="0"/>
              <a:t>to connect </a:t>
            </a:r>
            <a:r>
              <a:rPr lang="en-US" dirty="0" smtClean="0"/>
              <a:t>devices.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457200" indent="-457200" algn="just"/>
            <a:r>
              <a:rPr lang="en-US" dirty="0" smtClean="0"/>
              <a:t>By using a standard </a:t>
            </a:r>
            <a:r>
              <a:rPr lang="en-US" i="1" dirty="0" err="1" smtClean="0">
                <a:solidFill>
                  <a:srgbClr val="00B050"/>
                </a:solidFill>
              </a:rPr>
              <a:t>Powerline</a:t>
            </a:r>
            <a:r>
              <a:rPr lang="en-US" i="1" dirty="0" smtClean="0">
                <a:solidFill>
                  <a:srgbClr val="00B050"/>
                </a:solidFill>
              </a:rPr>
              <a:t> Adapter</a:t>
            </a:r>
            <a:r>
              <a:rPr lang="en-US" dirty="0" smtClean="0"/>
              <a:t>, </a:t>
            </a:r>
            <a:r>
              <a:rPr lang="en-US" dirty="0" err="1" smtClean="0"/>
              <a:t>powerline</a:t>
            </a:r>
            <a:r>
              <a:rPr lang="en-US" dirty="0" smtClean="0"/>
              <a:t> </a:t>
            </a:r>
            <a:r>
              <a:rPr lang="en-US" dirty="0"/>
              <a:t>networking </a:t>
            </a:r>
            <a:r>
              <a:rPr lang="en-US" dirty="0" smtClean="0"/>
              <a:t>can send data </a:t>
            </a:r>
            <a:r>
              <a:rPr lang="en-US" dirty="0"/>
              <a:t>on certain frequencies </a:t>
            </a:r>
            <a:r>
              <a:rPr lang="en-US" dirty="0" smtClean="0"/>
              <a:t>using the </a:t>
            </a:r>
            <a:r>
              <a:rPr lang="en-US" dirty="0"/>
              <a:t>same wiring that delivers </a:t>
            </a:r>
            <a:r>
              <a:rPr lang="en-US" dirty="0" smtClean="0"/>
              <a:t>electricity.</a:t>
            </a:r>
          </a:p>
          <a:p>
            <a:pPr marL="457200" indent="-457200" algn="just"/>
            <a:endParaRPr lang="en-US" dirty="0"/>
          </a:p>
          <a:p>
            <a:pPr marL="457200" indent="-457200" algn="just"/>
            <a:r>
              <a:rPr lang="en-US" dirty="0" smtClean="0"/>
              <a:t>This </a:t>
            </a:r>
            <a:r>
              <a:rPr lang="en-US" dirty="0">
                <a:solidFill>
                  <a:srgbClr val="FF0000"/>
                </a:solidFill>
              </a:rPr>
              <a:t>saves the cost of installing data cables </a:t>
            </a:r>
            <a:r>
              <a:rPr lang="en-US" dirty="0"/>
              <a:t>and without any additional cost to the electrical bill</a:t>
            </a:r>
            <a:r>
              <a:rPr lang="en-US" dirty="0" smtClean="0"/>
              <a:t>.</a:t>
            </a:r>
          </a:p>
          <a:p>
            <a:pPr marL="457200" indent="-457200" algn="just"/>
            <a:endParaRPr lang="en-US" dirty="0"/>
          </a:p>
          <a:p>
            <a:pPr marL="457200" indent="-457200" algn="just"/>
            <a:r>
              <a:rPr lang="en-US" dirty="0" smtClean="0"/>
              <a:t>It is also </a:t>
            </a:r>
            <a:r>
              <a:rPr lang="en-US" dirty="0" smtClean="0">
                <a:solidFill>
                  <a:srgbClr val="FF0000"/>
                </a:solidFill>
              </a:rPr>
              <a:t>useful </a:t>
            </a:r>
            <a:r>
              <a:rPr lang="en-US" dirty="0">
                <a:solidFill>
                  <a:srgbClr val="FF0000"/>
                </a:solidFill>
              </a:rPr>
              <a:t>when wireless access points cannot reach all the devices in the home. 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1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5867400" cy="5501371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72969" y="6415771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Powerline Networking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94242" y="3036197"/>
            <a:ext cx="1991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61963" algn="just"/>
            <a:r>
              <a:rPr lang="en-US" dirty="0"/>
              <a:t>existing electrical </a:t>
            </a:r>
          </a:p>
          <a:p>
            <a:pPr algn="just"/>
            <a:r>
              <a:rPr lang="en-US" dirty="0" smtClean="0"/>
              <a:t>wiring</a:t>
            </a:r>
            <a:endParaRPr lang="en-US" dirty="0"/>
          </a:p>
        </p:txBody>
      </p:sp>
      <p:cxnSp>
        <p:nvCxnSpPr>
          <p:cNvPr id="6" name="Straight Arrow Connector 5"/>
          <p:cNvCxnSpPr>
            <a:stCxn id="2" idx="3"/>
          </p:cNvCxnSpPr>
          <p:nvPr/>
        </p:nvCxnSpPr>
        <p:spPr>
          <a:xfrm flipV="1">
            <a:off x="2286000" y="3124200"/>
            <a:ext cx="457200" cy="235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50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Wireless Broadband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1963" lvl="1" indent="-352425" algn="just">
              <a:buClr>
                <a:schemeClr val="accent3"/>
              </a:buClr>
            </a:pPr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dirty="0" smtClean="0">
                <a:solidFill>
                  <a:schemeClr val="tx1"/>
                </a:solidFill>
              </a:rPr>
              <a:t>ireless </a:t>
            </a:r>
            <a:r>
              <a:rPr lang="en-US" sz="2400" dirty="0">
                <a:solidFill>
                  <a:schemeClr val="tx1"/>
                </a:solidFill>
              </a:rPr>
              <a:t>is another option used to connect homes and small businesses to the </a:t>
            </a:r>
            <a:r>
              <a:rPr lang="en-US" sz="2400" dirty="0" smtClean="0">
                <a:solidFill>
                  <a:schemeClr val="tx1"/>
                </a:solidFill>
              </a:rPr>
              <a:t>internet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besides the DSL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dirty="0" smtClean="0">
                <a:solidFill>
                  <a:schemeClr val="tx1"/>
                </a:solidFill>
              </a:rPr>
              <a:t>cable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connection. </a:t>
            </a:r>
            <a:endParaRPr lang="en-US" sz="2400" dirty="0">
              <a:solidFill>
                <a:schemeClr val="tx1"/>
              </a:solidFill>
            </a:endParaRPr>
          </a:p>
          <a:p>
            <a:pPr marL="461963" lvl="2" indent="-352425" algn="just">
              <a:buClr>
                <a:schemeClr val="accent3"/>
              </a:buClr>
            </a:pPr>
            <a:r>
              <a:rPr lang="en-US" dirty="0">
                <a:solidFill>
                  <a:schemeClr val="tx1"/>
                </a:solidFill>
              </a:rPr>
              <a:t>More commonly found in </a:t>
            </a:r>
            <a:r>
              <a:rPr lang="en-US" dirty="0">
                <a:solidFill>
                  <a:srgbClr val="FF0000"/>
                </a:solidFill>
              </a:rPr>
              <a:t>rural environments</a:t>
            </a:r>
            <a:r>
              <a:rPr lang="en-US" dirty="0">
                <a:solidFill>
                  <a:schemeClr val="tx1"/>
                </a:solidFill>
              </a:rPr>
              <a:t>, a </a:t>
            </a:r>
            <a:r>
              <a:rPr lang="en-US" i="1" dirty="0">
                <a:solidFill>
                  <a:schemeClr val="tx1"/>
                </a:solidFill>
              </a:rPr>
              <a:t>Wireless Internet Service Provider (WISP) </a:t>
            </a:r>
            <a:r>
              <a:rPr lang="en-US" dirty="0">
                <a:solidFill>
                  <a:schemeClr val="tx1"/>
                </a:solidFill>
              </a:rPr>
              <a:t>is an ISP that connects subscribers to designated access points or hotspots. </a:t>
            </a:r>
            <a:endParaRPr lang="en-US" dirty="0" smtClean="0">
              <a:solidFill>
                <a:schemeClr val="tx1"/>
              </a:solidFill>
            </a:endParaRPr>
          </a:p>
          <a:p>
            <a:pPr marL="461963" lvl="2" indent="-352425" algn="just">
              <a:buClr>
                <a:schemeClr val="accent3"/>
              </a:buClr>
            </a:pPr>
            <a:r>
              <a:rPr lang="en-US" dirty="0" smtClean="0">
                <a:solidFill>
                  <a:schemeClr val="tx1"/>
                </a:solidFill>
              </a:rPr>
              <a:t>Uses </a:t>
            </a:r>
            <a:r>
              <a:rPr lang="en-US" dirty="0">
                <a:solidFill>
                  <a:schemeClr val="tx1"/>
                </a:solidFill>
              </a:rPr>
              <a:t>the same </a:t>
            </a:r>
            <a:r>
              <a:rPr lang="en-US" dirty="0">
                <a:solidFill>
                  <a:srgbClr val="FF0000"/>
                </a:solidFill>
              </a:rPr>
              <a:t>cellular technology </a:t>
            </a:r>
            <a:r>
              <a:rPr lang="en-US" dirty="0">
                <a:solidFill>
                  <a:schemeClr val="tx1"/>
                </a:solidFill>
              </a:rPr>
              <a:t>used by a smart </a:t>
            </a:r>
            <a:r>
              <a:rPr lang="en-US" dirty="0" smtClean="0">
                <a:solidFill>
                  <a:schemeClr val="tx1"/>
                </a:solidFill>
              </a:rPr>
              <a:t>phone.</a:t>
            </a:r>
          </a:p>
          <a:p>
            <a:pPr marL="461963" lvl="2" indent="-352425" algn="just">
              <a:buClr>
                <a:schemeClr val="accent3"/>
              </a:buClr>
            </a:pPr>
            <a:r>
              <a:rPr lang="en-US" dirty="0" smtClean="0">
                <a:solidFill>
                  <a:schemeClr val="tx1"/>
                </a:solidFill>
              </a:rPr>
              <a:t>An </a:t>
            </a:r>
            <a:r>
              <a:rPr lang="en-US" dirty="0">
                <a:solidFill>
                  <a:schemeClr val="tx1"/>
                </a:solidFill>
              </a:rPr>
              <a:t>antenna is installed outside the house providing wireless or wired connectivity for devices in the home.</a:t>
            </a:r>
          </a:p>
          <a:p>
            <a:pPr marL="461963" lvl="2" indent="-352425">
              <a:buClr>
                <a:schemeClr val="accent3"/>
              </a:buClr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Google Shape;53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600" y="152400"/>
            <a:ext cx="3124200" cy="22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2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Fixed Wireless Internet 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628" y="3733800"/>
            <a:ext cx="4886572" cy="300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 descr="https://www.ligowave.com/public/uploads/solutions/wisp/WISP-hous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04800"/>
            <a:ext cx="6591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5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1.7 Issues of Network Management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09538" indent="0">
              <a:buNone/>
            </a:pPr>
            <a:r>
              <a:rPr lang="en-US" b="1" dirty="0" smtClean="0"/>
              <a:t>1. Network Performance</a:t>
            </a:r>
          </a:p>
          <a:p>
            <a:pPr algn="just"/>
            <a:r>
              <a:rPr lang="en-US" i="1" dirty="0" smtClean="0"/>
              <a:t>Bandwidth Congestion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Overutilization of network </a:t>
            </a:r>
            <a:r>
              <a:rPr lang="en-US" dirty="0" smtClean="0"/>
              <a:t>bandwidth can lead to slow performance.</a:t>
            </a:r>
          </a:p>
          <a:p>
            <a:pPr algn="just"/>
            <a:r>
              <a:rPr lang="en-US" i="1" dirty="0" smtClean="0"/>
              <a:t>High Latency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Delays in data transmission </a:t>
            </a:r>
            <a:r>
              <a:rPr lang="en-US" dirty="0" smtClean="0"/>
              <a:t>can affect the performance of real-time applications. </a:t>
            </a:r>
          </a:p>
          <a:p>
            <a:pPr algn="just"/>
            <a:r>
              <a:rPr lang="en-US" i="1" dirty="0" smtClean="0"/>
              <a:t>Packet Loss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Data packets not reaching their destination</a:t>
            </a:r>
            <a:r>
              <a:rPr lang="en-US" dirty="0" smtClean="0"/>
              <a:t> can cause disruptions and data corruption. </a:t>
            </a:r>
            <a:endParaRPr lang="en-US" dirty="0"/>
          </a:p>
          <a:p>
            <a:pPr algn="just"/>
            <a:r>
              <a:rPr lang="en-US" i="1" dirty="0" smtClean="0"/>
              <a:t>Jitter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Variability in packet arrival times </a:t>
            </a:r>
            <a:r>
              <a:rPr lang="en-US" dirty="0" smtClean="0"/>
              <a:t>can affect voice and video quality.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3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dirty="0" smtClean="0"/>
              <a:t>Cont’d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5029200"/>
          </a:xfrm>
        </p:spPr>
        <p:txBody>
          <a:bodyPr>
            <a:normAutofit fontScale="77500" lnSpcReduction="20000"/>
          </a:bodyPr>
          <a:lstStyle/>
          <a:p>
            <a:pPr marL="109538" indent="0" algn="just">
              <a:buNone/>
            </a:pPr>
            <a:r>
              <a:rPr lang="en-US" b="1" dirty="0"/>
              <a:t>2. Network </a:t>
            </a:r>
            <a:r>
              <a:rPr lang="en-US" b="1" dirty="0" smtClean="0"/>
              <a:t>Security</a:t>
            </a:r>
          </a:p>
          <a:p>
            <a:pPr algn="just"/>
            <a:r>
              <a:rPr lang="en-US" i="1" dirty="0" smtClean="0"/>
              <a:t>Unauthorized </a:t>
            </a:r>
            <a:r>
              <a:rPr lang="en-US" i="1" dirty="0"/>
              <a:t>Access</a:t>
            </a:r>
            <a:r>
              <a:rPr lang="en-US" dirty="0"/>
              <a:t>: Protecting the network from unauthorized users. </a:t>
            </a:r>
          </a:p>
          <a:p>
            <a:pPr algn="just"/>
            <a:r>
              <a:rPr lang="en-US" i="1" dirty="0" smtClean="0"/>
              <a:t>Malware </a:t>
            </a:r>
            <a:r>
              <a:rPr lang="en-US" i="1" dirty="0"/>
              <a:t>and Viruses</a:t>
            </a:r>
            <a:r>
              <a:rPr lang="en-US" dirty="0"/>
              <a:t>: Protecting the network from malicious software. </a:t>
            </a:r>
          </a:p>
          <a:p>
            <a:pPr algn="just"/>
            <a:r>
              <a:rPr lang="en-US" i="1" dirty="0" smtClean="0"/>
              <a:t>Data </a:t>
            </a:r>
            <a:r>
              <a:rPr lang="en-US" i="1" dirty="0"/>
              <a:t>Breaches</a:t>
            </a:r>
            <a:r>
              <a:rPr lang="en-US" dirty="0"/>
              <a:t>: Preventing unauthorized access to sensitive data. </a:t>
            </a:r>
          </a:p>
          <a:p>
            <a:pPr algn="just"/>
            <a:r>
              <a:rPr lang="en-US" i="1" dirty="0" smtClean="0"/>
              <a:t>Denial </a:t>
            </a:r>
            <a:r>
              <a:rPr lang="en-US" i="1" dirty="0"/>
              <a:t>of Service (</a:t>
            </a:r>
            <a:r>
              <a:rPr lang="en-US" i="1" dirty="0" err="1"/>
              <a:t>DoS</a:t>
            </a:r>
            <a:r>
              <a:rPr lang="en-US" i="1" dirty="0"/>
              <a:t>) Attacks</a:t>
            </a:r>
            <a:r>
              <a:rPr lang="en-US" dirty="0"/>
              <a:t>: Ensuring the network is resilient against </a:t>
            </a:r>
            <a:r>
              <a:rPr lang="en-US" dirty="0" err="1"/>
              <a:t>DoS</a:t>
            </a:r>
            <a:r>
              <a:rPr lang="en-US" dirty="0"/>
              <a:t> attacks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marL="109538" indent="0" algn="just">
              <a:buNone/>
            </a:pPr>
            <a:r>
              <a:rPr lang="en-US" b="1" dirty="0"/>
              <a:t>3. Network Reliability </a:t>
            </a:r>
          </a:p>
          <a:p>
            <a:pPr algn="just"/>
            <a:r>
              <a:rPr lang="en-US" i="1" dirty="0" smtClean="0"/>
              <a:t>Hardware </a:t>
            </a:r>
            <a:r>
              <a:rPr lang="en-US" i="1" dirty="0"/>
              <a:t>Failures</a:t>
            </a:r>
            <a:r>
              <a:rPr lang="en-US" dirty="0"/>
              <a:t>: Handling failures of network hardware components like routers, switches, and </a:t>
            </a:r>
            <a:r>
              <a:rPr lang="en-US" dirty="0" smtClean="0"/>
              <a:t>cables.</a:t>
            </a:r>
          </a:p>
          <a:p>
            <a:pPr algn="just"/>
            <a:r>
              <a:rPr lang="en-US" i="1" dirty="0" smtClean="0"/>
              <a:t>Redundancy </a:t>
            </a:r>
            <a:r>
              <a:rPr lang="en-US" i="1" dirty="0"/>
              <a:t>and Failover</a:t>
            </a:r>
            <a:r>
              <a:rPr lang="en-US" dirty="0"/>
              <a:t>: Implementing redundant systems to ensure continuous </a:t>
            </a:r>
            <a:r>
              <a:rPr lang="en-US" dirty="0" smtClean="0"/>
              <a:t>operation.</a:t>
            </a:r>
          </a:p>
          <a:p>
            <a:pPr algn="just"/>
            <a:r>
              <a:rPr lang="en-US" i="1" dirty="0" smtClean="0"/>
              <a:t>Network </a:t>
            </a:r>
            <a:r>
              <a:rPr lang="en-US" i="1" dirty="0"/>
              <a:t>Downtime</a:t>
            </a:r>
            <a:r>
              <a:rPr lang="en-US" dirty="0"/>
              <a:t>: Minimizing and managing planned and unplanned network outages.</a:t>
            </a:r>
          </a:p>
        </p:txBody>
      </p:sp>
    </p:spTree>
    <p:extLst>
      <p:ext uri="{BB962C8B-B14F-4D97-AF65-F5344CB8AC3E}">
        <p14:creationId xmlns:p14="http://schemas.microsoft.com/office/powerpoint/2010/main" val="1864258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Cont’d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953000"/>
          </a:xfrm>
        </p:spPr>
        <p:txBody>
          <a:bodyPr>
            <a:normAutofit fontScale="77500" lnSpcReduction="20000"/>
          </a:bodyPr>
          <a:lstStyle/>
          <a:p>
            <a:pPr marL="109538" indent="0" algn="just">
              <a:buNone/>
            </a:pPr>
            <a:r>
              <a:rPr lang="en-US" b="1" dirty="0"/>
              <a:t>4. Configuration </a:t>
            </a:r>
            <a:r>
              <a:rPr lang="en-US" b="1" dirty="0" smtClean="0"/>
              <a:t>Management</a:t>
            </a:r>
          </a:p>
          <a:p>
            <a:pPr algn="just"/>
            <a:r>
              <a:rPr lang="en-US" i="1" dirty="0" smtClean="0"/>
              <a:t>Configuration </a:t>
            </a:r>
            <a:r>
              <a:rPr lang="en-US" i="1" dirty="0"/>
              <a:t>Errors</a:t>
            </a:r>
            <a:r>
              <a:rPr lang="en-US" dirty="0"/>
              <a:t>: Ensuring network devices are correctly configured to avoid misconfigurations that can cause </a:t>
            </a:r>
            <a:r>
              <a:rPr lang="en-US" dirty="0" smtClean="0"/>
              <a:t>issues.</a:t>
            </a:r>
          </a:p>
          <a:p>
            <a:pPr algn="just"/>
            <a:r>
              <a:rPr lang="en-US" i="1" dirty="0" smtClean="0"/>
              <a:t>Documentation</a:t>
            </a:r>
            <a:r>
              <a:rPr lang="en-US" dirty="0"/>
              <a:t>: Keeping accurate records of network configurations, changes, and </a:t>
            </a:r>
            <a:r>
              <a:rPr lang="en-US" dirty="0" smtClean="0"/>
              <a:t>updates.</a:t>
            </a:r>
          </a:p>
          <a:p>
            <a:pPr algn="just"/>
            <a:r>
              <a:rPr lang="en-US" i="1" dirty="0" smtClean="0"/>
              <a:t>Change </a:t>
            </a:r>
            <a:r>
              <a:rPr lang="en-US" i="1" dirty="0"/>
              <a:t>Management</a:t>
            </a:r>
            <a:r>
              <a:rPr lang="en-US" dirty="0"/>
              <a:t>: Carefully planning and documenting changes to the network to prevent disruptions. </a:t>
            </a:r>
            <a:endParaRPr lang="en-US" dirty="0" smtClean="0"/>
          </a:p>
          <a:p>
            <a:pPr marL="109538" indent="0" algn="just">
              <a:buNone/>
            </a:pPr>
            <a:endParaRPr lang="en-US" dirty="0" smtClean="0"/>
          </a:p>
          <a:p>
            <a:pPr marL="109538" indent="0" algn="just">
              <a:buNone/>
            </a:pPr>
            <a:r>
              <a:rPr lang="en-US" b="1" dirty="0" smtClean="0"/>
              <a:t>5</a:t>
            </a:r>
            <a:r>
              <a:rPr lang="en-US" b="1" dirty="0"/>
              <a:t>. Network Scalability </a:t>
            </a:r>
          </a:p>
          <a:p>
            <a:pPr algn="just"/>
            <a:r>
              <a:rPr lang="en-US" i="1" dirty="0" smtClean="0"/>
              <a:t>Capacity </a:t>
            </a:r>
            <a:r>
              <a:rPr lang="en-US" i="1" dirty="0"/>
              <a:t>Planning</a:t>
            </a:r>
            <a:r>
              <a:rPr lang="en-US" dirty="0"/>
              <a:t>: Planning for </a:t>
            </a:r>
            <a:r>
              <a:rPr lang="en-US" dirty="0">
                <a:solidFill>
                  <a:srgbClr val="FF0000"/>
                </a:solidFill>
              </a:rPr>
              <a:t>future growth </a:t>
            </a:r>
            <a:r>
              <a:rPr lang="en-US" dirty="0"/>
              <a:t>to ensure the network can handle increased load. </a:t>
            </a:r>
          </a:p>
          <a:p>
            <a:pPr algn="just"/>
            <a:r>
              <a:rPr lang="en-US" i="1" dirty="0" smtClean="0"/>
              <a:t>Upgrading </a:t>
            </a:r>
            <a:r>
              <a:rPr lang="en-US" i="1" dirty="0"/>
              <a:t>Infrastructure</a:t>
            </a:r>
            <a:r>
              <a:rPr lang="en-US" dirty="0"/>
              <a:t>: Updating hardware and software to support new demands and technologies. </a:t>
            </a:r>
          </a:p>
          <a:p>
            <a:pPr algn="just"/>
            <a:r>
              <a:rPr lang="en-US" i="1" dirty="0" smtClean="0"/>
              <a:t>Load </a:t>
            </a:r>
            <a:r>
              <a:rPr lang="en-US" i="1" dirty="0"/>
              <a:t>Balancing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Distributing network traffic </a:t>
            </a:r>
            <a:r>
              <a:rPr lang="en-US" dirty="0"/>
              <a:t>efficiently to avoid overloading any single component</a:t>
            </a:r>
          </a:p>
        </p:txBody>
      </p:sp>
    </p:spTree>
    <p:extLst>
      <p:ext uri="{BB962C8B-B14F-4D97-AF65-F5344CB8AC3E}">
        <p14:creationId xmlns:p14="http://schemas.microsoft.com/office/powerpoint/2010/main" val="3034419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09728" lvl="0" indent="0">
              <a:buNone/>
            </a:pPr>
            <a:endParaRPr lang="en-GB" dirty="0"/>
          </a:p>
          <a:p>
            <a:pPr marL="566928" lvl="0" indent="-457200">
              <a:buFont typeface="Arial" panose="020B0604020202020204" pitchFamily="34" charset="0"/>
              <a:buChar char="•"/>
            </a:pPr>
            <a:r>
              <a:rPr lang="en-US" dirty="0"/>
              <a:t>Network Components</a:t>
            </a:r>
          </a:p>
          <a:p>
            <a:pPr marL="566928" lvl="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66928" lvl="0" indent="-457200">
              <a:buFont typeface="Arial" panose="020B0604020202020204" pitchFamily="34" charset="0"/>
              <a:buChar char="•"/>
            </a:pPr>
            <a:r>
              <a:rPr lang="en-US" dirty="0"/>
              <a:t>Common Types of Networks</a:t>
            </a:r>
          </a:p>
          <a:p>
            <a:pPr marL="566928" lvl="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66928" lvl="0" indent="-457200">
              <a:buFont typeface="Arial" panose="020B0604020202020204" pitchFamily="34" charset="0"/>
              <a:buChar char="•"/>
            </a:pPr>
            <a:r>
              <a:rPr lang="en-US" dirty="0"/>
              <a:t>Converged Network</a:t>
            </a:r>
          </a:p>
          <a:p>
            <a:pPr marL="566928" lvl="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66928" lvl="0" indent="-457200">
              <a:buFont typeface="Arial" panose="020B0604020202020204" pitchFamily="34" charset="0"/>
              <a:buChar char="•"/>
            </a:pPr>
            <a:r>
              <a:rPr lang="en-US" dirty="0"/>
              <a:t>Reliable networks </a:t>
            </a:r>
          </a:p>
          <a:p>
            <a:pPr marL="566928" lvl="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66928" lvl="0" indent="-457200">
              <a:buFont typeface="Arial" panose="020B0604020202020204" pitchFamily="34" charset="0"/>
              <a:buChar char="•"/>
            </a:pPr>
            <a:r>
              <a:rPr lang="en-US" dirty="0"/>
              <a:t>Network Trends </a:t>
            </a:r>
          </a:p>
          <a:p>
            <a:pPr marL="566928" lvl="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66928" lvl="0" indent="-457200">
              <a:buFont typeface="Arial" panose="020B0604020202020204" pitchFamily="34" charset="0"/>
              <a:buChar char="•"/>
            </a:pPr>
            <a:r>
              <a:rPr lang="en-US" dirty="0"/>
              <a:t>Issues of Network Management </a:t>
            </a:r>
            <a:endParaRPr lang="en-GB" dirty="0"/>
          </a:p>
          <a:p>
            <a:pPr marL="109728" lvl="0" indent="0">
              <a:buNone/>
            </a:pPr>
            <a:endParaRPr lang="en-GB" dirty="0"/>
          </a:p>
          <a:p>
            <a:pPr marL="109728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2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Networks Support the Way We Play</a:t>
            </a:r>
          </a:p>
          <a:p>
            <a:pPr lvl="1"/>
            <a:r>
              <a:rPr lang="en-US" altLang="en-US" dirty="0" err="1"/>
              <a:t>Eg</a:t>
            </a:r>
            <a:r>
              <a:rPr lang="en-US" altLang="en-US" dirty="0"/>
              <a:t>. Online gaming, download of movies, music, e-books </a:t>
            </a:r>
            <a:r>
              <a:rPr lang="en-US" altLang="en-US" dirty="0" err="1"/>
              <a:t>etc</a:t>
            </a:r>
            <a:r>
              <a:rPr lang="en-US" alt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0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5143" y="948483"/>
            <a:ext cx="8686800" cy="1066800"/>
          </a:xfrm>
        </p:spPr>
        <p:txBody>
          <a:bodyPr>
            <a:normAutofit fontScale="90000"/>
          </a:bodyPr>
          <a:lstStyle/>
          <a:p>
            <a:pPr marL="109728" lvl="0"/>
            <a:r>
              <a:rPr lang="en-US" u="sng" dirty="0" smtClean="0"/>
              <a:t>1.2	Network </a:t>
            </a:r>
            <a:r>
              <a:rPr lang="en-US" u="sng" dirty="0"/>
              <a:t>Components and Topologies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61963" algn="just">
              <a:buBlip>
                <a:blip r:embed="rId3"/>
              </a:buBlip>
            </a:pPr>
            <a:r>
              <a:rPr lang="en-US" dirty="0" smtClean="0"/>
              <a:t>What </a:t>
            </a:r>
            <a:r>
              <a:rPr lang="en-US" dirty="0"/>
              <a:t>is network?</a:t>
            </a:r>
          </a:p>
          <a:p>
            <a:pPr indent="-461963" algn="just">
              <a:buNone/>
            </a:pPr>
            <a:r>
              <a:rPr lang="en-US" i="1" dirty="0"/>
              <a:t>   </a:t>
            </a:r>
            <a:r>
              <a:rPr lang="en-US" i="1" dirty="0" smtClean="0"/>
              <a:t>   A </a:t>
            </a:r>
            <a:r>
              <a:rPr lang="en-US" i="1" dirty="0"/>
              <a:t>group of </a:t>
            </a:r>
            <a:r>
              <a:rPr lang="en-US" i="1" dirty="0">
                <a:solidFill>
                  <a:srgbClr val="FF0000"/>
                </a:solidFill>
              </a:rPr>
              <a:t>two or more computer systems    </a:t>
            </a:r>
          </a:p>
          <a:p>
            <a:pPr indent="-461963" algn="just">
              <a:buNone/>
            </a:pPr>
            <a:r>
              <a:rPr lang="en-US" i="1" dirty="0">
                <a:solidFill>
                  <a:srgbClr val="FF0000"/>
                </a:solidFill>
              </a:rPr>
              <a:t>   </a:t>
            </a:r>
            <a:r>
              <a:rPr lang="en-US" i="1" dirty="0" smtClean="0">
                <a:solidFill>
                  <a:srgbClr val="FF0000"/>
                </a:solidFill>
              </a:rPr>
              <a:t>   </a:t>
            </a:r>
            <a:r>
              <a:rPr lang="en-US" i="1" dirty="0" smtClean="0"/>
              <a:t>linked together. </a:t>
            </a:r>
          </a:p>
          <a:p>
            <a:pPr indent="-461963" algn="just">
              <a:buNone/>
            </a:pPr>
            <a:r>
              <a:rPr lang="en-US" dirty="0" smtClean="0"/>
              <a:t> </a:t>
            </a:r>
          </a:p>
          <a:p>
            <a:pPr indent="-461963" algn="just">
              <a:buBlip>
                <a:blip r:embed="rId3"/>
              </a:buBlip>
            </a:pPr>
            <a:r>
              <a:rPr lang="en-US" dirty="0" smtClean="0"/>
              <a:t>Purposes </a:t>
            </a:r>
            <a:r>
              <a:rPr lang="en-US" dirty="0"/>
              <a:t>of network?</a:t>
            </a:r>
          </a:p>
          <a:p>
            <a:pPr indent="-461963" algn="just">
              <a:buNone/>
            </a:pPr>
            <a:r>
              <a:rPr lang="en-US" dirty="0" smtClean="0"/>
              <a:t>     </a:t>
            </a:r>
            <a:r>
              <a:rPr lang="en-US" i="1" dirty="0" smtClean="0"/>
              <a:t>To </a:t>
            </a:r>
            <a:r>
              <a:rPr lang="en-US" i="1" dirty="0"/>
              <a:t>communicate, to exchange data, to share </a:t>
            </a:r>
          </a:p>
          <a:p>
            <a:pPr indent="-461963" algn="just">
              <a:buNone/>
            </a:pPr>
            <a:r>
              <a:rPr lang="en-US" i="1" dirty="0"/>
              <a:t>   </a:t>
            </a:r>
            <a:r>
              <a:rPr lang="en-US" i="1" dirty="0" smtClean="0"/>
              <a:t>  resources</a:t>
            </a:r>
            <a:endParaRPr lang="en-US" i="1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pic>
        <p:nvPicPr>
          <p:cNvPr id="1028" name="Picture 4" descr="Two computers connected directly with a wi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94" y="5529896"/>
            <a:ext cx="1980308" cy="79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techterms.com/img/lg/lan_7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5" y="5529896"/>
            <a:ext cx="2514600" cy="125730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twork diagra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67918"/>
            <a:ext cx="1849143" cy="1334188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ntern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09" y="5070388"/>
            <a:ext cx="3307334" cy="165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03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u="sng" dirty="0" smtClean="0"/>
              <a:t>1.2.1 Network Components</a:t>
            </a:r>
            <a:endParaRPr lang="en-US" sz="4400" u="sn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dirty="0"/>
              <a:t>The network infrastructure contains three categories of network components:</a:t>
            </a:r>
          </a:p>
          <a:p>
            <a:endParaRPr lang="en-US" dirty="0" smtClean="0"/>
          </a:p>
          <a:p>
            <a:pPr marL="411480" lvl="1" indent="0">
              <a:buNone/>
            </a:pPr>
            <a:r>
              <a:rPr lang="en-US" i="1" dirty="0" smtClean="0">
                <a:solidFill>
                  <a:srgbClr val="00B050"/>
                </a:solidFill>
              </a:rPr>
              <a:t>(</a:t>
            </a:r>
            <a:r>
              <a:rPr lang="en-US" i="1" dirty="0" err="1" smtClean="0">
                <a:solidFill>
                  <a:srgbClr val="00B050"/>
                </a:solidFill>
              </a:rPr>
              <a:t>i</a:t>
            </a:r>
            <a:r>
              <a:rPr lang="en-US" i="1" dirty="0" smtClean="0">
                <a:solidFill>
                  <a:srgbClr val="00B050"/>
                </a:solidFill>
              </a:rPr>
              <a:t>)	   Devices </a:t>
            </a:r>
          </a:p>
          <a:p>
            <a:pPr marL="411480" lvl="1" indent="0">
              <a:buNone/>
            </a:pPr>
            <a:endParaRPr lang="en-US" i="1" dirty="0" smtClean="0">
              <a:solidFill>
                <a:srgbClr val="00B050"/>
              </a:solidFill>
            </a:endParaRPr>
          </a:p>
          <a:p>
            <a:pPr marL="411480" lvl="1" indent="0">
              <a:buNone/>
            </a:pPr>
            <a:r>
              <a:rPr lang="en-US" i="1" dirty="0" smtClean="0">
                <a:solidFill>
                  <a:srgbClr val="00B050"/>
                </a:solidFill>
              </a:rPr>
              <a:t>(ii)	   Media</a:t>
            </a:r>
          </a:p>
          <a:p>
            <a:pPr marL="411480" lvl="1" indent="0">
              <a:buNone/>
            </a:pPr>
            <a:endParaRPr lang="en-US" i="1" dirty="0" smtClean="0">
              <a:solidFill>
                <a:srgbClr val="00B050"/>
              </a:solidFill>
            </a:endParaRPr>
          </a:p>
          <a:p>
            <a:pPr marL="411480" lvl="1" indent="0">
              <a:buNone/>
            </a:pPr>
            <a:r>
              <a:rPr lang="en-US" i="1" dirty="0" smtClean="0">
                <a:solidFill>
                  <a:srgbClr val="00B050"/>
                </a:solidFill>
              </a:rPr>
              <a:t>(iii)  Services and Processes</a:t>
            </a:r>
            <a:endParaRPr lang="en-US" i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	Devices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1963" lvl="1" indent="-461963">
              <a:buBlip>
                <a:blip r:embed="rId2"/>
              </a:buBlip>
            </a:pPr>
            <a:r>
              <a:rPr lang="en-US" dirty="0" smtClean="0">
                <a:solidFill>
                  <a:schemeClr val="tx1"/>
                </a:solidFill>
              </a:rPr>
              <a:t> Aka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network devices</a:t>
            </a:r>
          </a:p>
          <a:p>
            <a:pPr marL="461963" lvl="1" indent="-461963">
              <a:buBlip>
                <a:blip r:embed="rId2"/>
              </a:buBlip>
            </a:pPr>
            <a:endParaRPr lang="en-US" dirty="0">
              <a:solidFill>
                <a:srgbClr val="FF0000"/>
              </a:solidFill>
            </a:endParaRPr>
          </a:p>
          <a:p>
            <a:pPr marL="461963" lvl="1" indent="-461963">
              <a:buBlip>
                <a:blip r:embed="rId2"/>
              </a:buBlip>
            </a:pPr>
            <a:r>
              <a:rPr lang="en-US" dirty="0" smtClean="0">
                <a:solidFill>
                  <a:schemeClr val="tx1"/>
                </a:solidFill>
              </a:rPr>
              <a:t> They are the </a:t>
            </a:r>
            <a:r>
              <a:rPr lang="en-US" dirty="0" smtClean="0">
                <a:solidFill>
                  <a:srgbClr val="FF0000"/>
                </a:solidFill>
              </a:rPr>
              <a:t>physical / hardware components</a:t>
            </a:r>
            <a:r>
              <a:rPr lang="en-US" dirty="0" smtClean="0">
                <a:solidFill>
                  <a:schemeClr val="tx1"/>
                </a:solidFill>
              </a:rPr>
              <a:t> of  a  </a:t>
            </a:r>
          </a:p>
          <a:p>
            <a:pPr marL="0" lvl="1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network. </a:t>
            </a:r>
          </a:p>
          <a:p>
            <a:pPr marL="461963" lvl="1" indent="-461963">
              <a:buBlip>
                <a:blip r:embed="rId2"/>
              </a:buBlip>
            </a:pPr>
            <a:endParaRPr lang="en-US" dirty="0">
              <a:solidFill>
                <a:schemeClr val="tx1"/>
              </a:solidFill>
            </a:endParaRPr>
          </a:p>
          <a:p>
            <a:pPr marL="461963" lvl="1" indent="-461963">
              <a:buBlip>
                <a:blip r:embed="rId2"/>
              </a:buBlip>
            </a:pPr>
            <a:r>
              <a:rPr lang="en-US" dirty="0" smtClean="0">
                <a:solidFill>
                  <a:schemeClr val="tx1"/>
                </a:solidFill>
              </a:rPr>
              <a:t> There are two categories of network devices:</a:t>
            </a:r>
            <a:endParaRPr lang="en-US" i="1" dirty="0">
              <a:solidFill>
                <a:srgbClr val="00B050"/>
              </a:solidFill>
            </a:endParaRPr>
          </a:p>
          <a:p>
            <a:pPr marL="770763" lvl="2" indent="-461963"/>
            <a:r>
              <a:rPr lang="en-US" i="1" dirty="0" smtClean="0">
                <a:solidFill>
                  <a:srgbClr val="00B050"/>
                </a:solidFill>
              </a:rPr>
              <a:t>End </a:t>
            </a:r>
            <a:r>
              <a:rPr lang="en-US" i="1" dirty="0">
                <a:solidFill>
                  <a:srgbClr val="00B050"/>
                </a:solidFill>
              </a:rPr>
              <a:t>devices (hosts)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endParaRPr lang="en-US" dirty="0" smtClean="0"/>
          </a:p>
          <a:p>
            <a:pPr marL="770763" lvl="2" indent="-461963"/>
            <a:r>
              <a:rPr lang="en-US" i="1" dirty="0" smtClean="0">
                <a:solidFill>
                  <a:srgbClr val="00B050"/>
                </a:solidFill>
              </a:rPr>
              <a:t>Intermediary </a:t>
            </a:r>
            <a:r>
              <a:rPr lang="en-US" i="1" dirty="0">
                <a:solidFill>
                  <a:srgbClr val="00B050"/>
                </a:solidFill>
              </a:rPr>
              <a:t>devices</a:t>
            </a:r>
          </a:p>
          <a:p>
            <a:pPr lvl="1" indent="-684213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1" indent="-684213"/>
            <a:endParaRPr lang="en-US" i="1" dirty="0">
              <a:solidFill>
                <a:srgbClr val="00B050"/>
              </a:solidFill>
            </a:endParaRPr>
          </a:p>
          <a:p>
            <a:pPr lvl="1" indent="-684213"/>
            <a:endParaRPr lang="en-US" i="1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066800"/>
          </a:xfrm>
        </p:spPr>
        <p:txBody>
          <a:bodyPr/>
          <a:lstStyle/>
          <a:p>
            <a:r>
              <a:rPr lang="en-US" i="1" dirty="0" smtClean="0"/>
              <a:t>End Devices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626" y="1828800"/>
            <a:ext cx="8458200" cy="4325112"/>
          </a:xfrm>
        </p:spPr>
        <p:txBody>
          <a:bodyPr>
            <a:normAutofit/>
          </a:bodyPr>
          <a:lstStyle/>
          <a:p>
            <a:pPr marL="461963" lvl="1" indent="-461963">
              <a:buBlip>
                <a:blip r:embed="rId3"/>
              </a:buBlip>
            </a:pPr>
            <a:r>
              <a:rPr lang="en-US" dirty="0" smtClean="0">
                <a:solidFill>
                  <a:schemeClr val="tx1"/>
                </a:solidFill>
              </a:rPr>
              <a:t> End devices are the </a:t>
            </a:r>
            <a:r>
              <a:rPr lang="en-US" dirty="0" smtClean="0">
                <a:solidFill>
                  <a:srgbClr val="FF0000"/>
                </a:solidFill>
              </a:rPr>
              <a:t>sender (source) </a:t>
            </a:r>
            <a:r>
              <a:rPr lang="en-US" dirty="0" smtClean="0">
                <a:solidFill>
                  <a:schemeClr val="tx1"/>
                </a:solidFill>
              </a:rPr>
              <a:t>/ </a:t>
            </a:r>
            <a:r>
              <a:rPr lang="en-US" dirty="0" smtClean="0">
                <a:solidFill>
                  <a:srgbClr val="FF0000"/>
                </a:solidFill>
              </a:rPr>
              <a:t>receiver   </a:t>
            </a:r>
          </a:p>
          <a:p>
            <a:pPr marL="461963" lvl="1" indent="-461963">
              <a:buNone/>
            </a:pPr>
            <a:r>
              <a:rPr lang="en-US" dirty="0" smtClean="0">
                <a:solidFill>
                  <a:srgbClr val="FF0000"/>
                </a:solidFill>
              </a:rPr>
              <a:t>       (destination) </a:t>
            </a:r>
            <a:r>
              <a:rPr lang="en-US" dirty="0" smtClean="0">
                <a:solidFill>
                  <a:schemeClr val="tx1"/>
                </a:solidFill>
              </a:rPr>
              <a:t>of data in a network</a:t>
            </a:r>
          </a:p>
          <a:p>
            <a:pPr marL="461963" lvl="1" indent="-461963">
              <a:buBlip>
                <a:blip r:embed="rId3"/>
              </a:buBlip>
            </a:pPr>
            <a:endParaRPr lang="en-US" dirty="0" smtClean="0">
              <a:solidFill>
                <a:schemeClr val="tx1"/>
              </a:solidFill>
            </a:endParaRPr>
          </a:p>
          <a:p>
            <a:pPr marL="461963" lvl="1" indent="-461963">
              <a:buBlip>
                <a:blip r:embed="rId3"/>
              </a:buBlip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Eg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i="1" dirty="0">
                <a:solidFill>
                  <a:schemeClr val="tx1"/>
                </a:solidFill>
              </a:rPr>
              <a:t>computer, mobile devices, </a:t>
            </a:r>
            <a:r>
              <a:rPr lang="en-US" i="1" dirty="0" smtClean="0">
                <a:solidFill>
                  <a:schemeClr val="tx1"/>
                </a:solidFill>
              </a:rPr>
              <a:t>printers, IP phone </a:t>
            </a:r>
            <a:r>
              <a:rPr lang="en-US" i="1" dirty="0" err="1" smtClean="0">
                <a:solidFill>
                  <a:schemeClr val="tx1"/>
                </a:solidFill>
              </a:rPr>
              <a:t>etc</a:t>
            </a:r>
            <a:endParaRPr lang="en-US" i="1" dirty="0">
              <a:solidFill>
                <a:schemeClr val="tx1"/>
              </a:solidFill>
            </a:endParaRPr>
          </a:p>
          <a:p>
            <a:pPr marL="461963" lvl="1" indent="-461963">
              <a:buBlip>
                <a:blip r:embed="rId3"/>
              </a:buBlip>
            </a:pPr>
            <a:endParaRPr lang="en-US" dirty="0" smtClean="0">
              <a:solidFill>
                <a:schemeClr val="tx1"/>
              </a:solidFill>
            </a:endParaRPr>
          </a:p>
          <a:p>
            <a:pPr marL="461963" lvl="1" indent="-461963">
              <a:buBlip>
                <a:blip r:embed="rId3"/>
              </a:buBlip>
            </a:pPr>
            <a:r>
              <a:rPr lang="en-US" dirty="0" smtClean="0">
                <a:solidFill>
                  <a:schemeClr val="tx1"/>
                </a:solidFill>
              </a:rPr>
              <a:t> To communicate in a network, </a:t>
            </a:r>
            <a:r>
              <a:rPr lang="en-US" dirty="0">
                <a:solidFill>
                  <a:schemeClr val="tx1"/>
                </a:solidFill>
              </a:rPr>
              <a:t>every end device </a:t>
            </a:r>
            <a:r>
              <a:rPr lang="en-US" dirty="0" smtClean="0">
                <a:solidFill>
                  <a:schemeClr val="tx1"/>
                </a:solidFill>
              </a:rPr>
              <a:t>must   </a:t>
            </a:r>
          </a:p>
          <a:p>
            <a:pPr marL="0" lvl="1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have </a:t>
            </a:r>
            <a:r>
              <a:rPr lang="en-US" dirty="0">
                <a:solidFill>
                  <a:schemeClr val="tx1"/>
                </a:solidFill>
              </a:rPr>
              <a:t>an </a:t>
            </a:r>
            <a:r>
              <a:rPr lang="en-US" dirty="0" smtClean="0">
                <a:solidFill>
                  <a:srgbClr val="FF0000"/>
                </a:solidFill>
              </a:rPr>
              <a:t>unique address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i="1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5257800"/>
            <a:ext cx="47815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0</TotalTime>
  <Words>1853</Words>
  <Application>Microsoft Office PowerPoint</Application>
  <PresentationFormat>On-screen Show (4:3)</PresentationFormat>
  <Paragraphs>389</Paragraphs>
  <Slides>48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HG明朝B</vt:lpstr>
      <vt:lpstr>ＭＳ Ｐゴシック</vt:lpstr>
      <vt:lpstr>Arial</vt:lpstr>
      <vt:lpstr>Calibri</vt:lpstr>
      <vt:lpstr>Candara</vt:lpstr>
      <vt:lpstr>Georgia</vt:lpstr>
      <vt:lpstr>Trebuchet MS</vt:lpstr>
      <vt:lpstr>Wingdings</vt:lpstr>
      <vt:lpstr>Wingdings 2</vt:lpstr>
      <vt:lpstr>Urban</vt:lpstr>
      <vt:lpstr>Chapter 1</vt:lpstr>
      <vt:lpstr>Objectives</vt:lpstr>
      <vt:lpstr>1.1 Globally Connected </vt:lpstr>
      <vt:lpstr>Cont’d…</vt:lpstr>
      <vt:lpstr>Cont’d…</vt:lpstr>
      <vt:lpstr>1.2 Network Components and Topologies</vt:lpstr>
      <vt:lpstr>1.2.1 Network Components</vt:lpstr>
      <vt:lpstr>(i) Devices</vt:lpstr>
      <vt:lpstr>End Devices</vt:lpstr>
      <vt:lpstr>Intermediately Devices</vt:lpstr>
      <vt:lpstr>PowerPoint Presentation</vt:lpstr>
      <vt:lpstr>(ii) Network Media</vt:lpstr>
      <vt:lpstr>Cont’d…</vt:lpstr>
      <vt:lpstr>Cont’d…</vt:lpstr>
      <vt:lpstr>Cont’d…</vt:lpstr>
      <vt:lpstr>Cont’d …</vt:lpstr>
      <vt:lpstr>(iii) Services and Processes</vt:lpstr>
      <vt:lpstr>Cisco Network Representations</vt:lpstr>
      <vt:lpstr>1.3 Common Types of Networks </vt:lpstr>
      <vt:lpstr>LAN and WLAN</vt:lpstr>
      <vt:lpstr>MAN</vt:lpstr>
      <vt:lpstr>WAN</vt:lpstr>
      <vt:lpstr>Internet</vt:lpstr>
      <vt:lpstr>Cont’d…</vt:lpstr>
      <vt:lpstr>Intranet</vt:lpstr>
      <vt:lpstr>Extranet</vt:lpstr>
      <vt:lpstr>Intranet vs Extranet</vt:lpstr>
      <vt:lpstr>1.4 Internet Connections</vt:lpstr>
      <vt:lpstr>Cont’d…</vt:lpstr>
      <vt:lpstr>Cont’d…</vt:lpstr>
      <vt:lpstr>Cont’d…</vt:lpstr>
      <vt:lpstr>1.5 Reliable Networks</vt:lpstr>
      <vt:lpstr>1.6 Network Trends</vt:lpstr>
      <vt:lpstr>BYOD</vt:lpstr>
      <vt:lpstr>Online Collaboration</vt:lpstr>
      <vt:lpstr>Video Communication</vt:lpstr>
      <vt:lpstr>Cloud Computing</vt:lpstr>
      <vt:lpstr>Cont’d…</vt:lpstr>
      <vt:lpstr>Cont’d…</vt:lpstr>
      <vt:lpstr>Smart Home Technology</vt:lpstr>
      <vt:lpstr>Powerline Networking</vt:lpstr>
      <vt:lpstr>PowerPoint Presentation</vt:lpstr>
      <vt:lpstr>Wireless Broadband</vt:lpstr>
      <vt:lpstr>PowerPoint Presentation</vt:lpstr>
      <vt:lpstr>1.7 Issues of Network Management</vt:lpstr>
      <vt:lpstr>Cont’d …</vt:lpstr>
      <vt:lpstr>Cont’d …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2024-11-12T16:57:56Z</dcterms:created>
  <dcterms:modified xsi:type="dcterms:W3CDTF">2024-11-12T18:33:32Z</dcterms:modified>
</cp:coreProperties>
</file>